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60"/>
  </p:notesMasterIdLst>
  <p:handoutMasterIdLst>
    <p:handoutMasterId r:id="rId61"/>
  </p:handoutMasterIdLst>
  <p:sldIdLst>
    <p:sldId id="569" r:id="rId2"/>
    <p:sldId id="705" r:id="rId3"/>
    <p:sldId id="560" r:id="rId4"/>
    <p:sldId id="575" r:id="rId5"/>
    <p:sldId id="594" r:id="rId6"/>
    <p:sldId id="513" r:id="rId7"/>
    <p:sldId id="599" r:id="rId8"/>
    <p:sldId id="559" r:id="rId9"/>
    <p:sldId id="708" r:id="rId10"/>
    <p:sldId id="600" r:id="rId11"/>
    <p:sldId id="706" r:id="rId12"/>
    <p:sldId id="521" r:id="rId13"/>
    <p:sldId id="707" r:id="rId14"/>
    <p:sldId id="553" r:id="rId15"/>
    <p:sldId id="726" r:id="rId16"/>
    <p:sldId id="596" r:id="rId17"/>
    <p:sldId id="576" r:id="rId18"/>
    <p:sldId id="574" r:id="rId19"/>
    <p:sldId id="577" r:id="rId20"/>
    <p:sldId id="580" r:id="rId21"/>
    <p:sldId id="587" r:id="rId22"/>
    <p:sldId id="578" r:id="rId23"/>
    <p:sldId id="522" r:id="rId24"/>
    <p:sldId id="523" r:id="rId25"/>
    <p:sldId id="524" r:id="rId26"/>
    <p:sldId id="571" r:id="rId27"/>
    <p:sldId id="525" r:id="rId28"/>
    <p:sldId id="582" r:id="rId29"/>
    <p:sldId id="588" r:id="rId30"/>
    <p:sldId id="579" r:id="rId31"/>
    <p:sldId id="527" r:id="rId32"/>
    <p:sldId id="589" r:id="rId33"/>
    <p:sldId id="597" r:id="rId34"/>
    <p:sldId id="529" r:id="rId35"/>
    <p:sldId id="583" r:id="rId36"/>
    <p:sldId id="709" r:id="rId37"/>
    <p:sldId id="561" r:id="rId38"/>
    <p:sldId id="572" r:id="rId39"/>
    <p:sldId id="584" r:id="rId40"/>
    <p:sldId id="590" r:id="rId41"/>
    <p:sldId id="563" r:id="rId42"/>
    <p:sldId id="710" r:id="rId43"/>
    <p:sldId id="711" r:id="rId44"/>
    <p:sldId id="719" r:id="rId45"/>
    <p:sldId id="720" r:id="rId46"/>
    <p:sldId id="722" r:id="rId47"/>
    <p:sldId id="564" r:id="rId48"/>
    <p:sldId id="565" r:id="rId49"/>
    <p:sldId id="585" r:id="rId50"/>
    <p:sldId id="713" r:id="rId51"/>
    <p:sldId id="714" r:id="rId52"/>
    <p:sldId id="715" r:id="rId53"/>
    <p:sldId id="716" r:id="rId54"/>
    <p:sldId id="717" r:id="rId55"/>
    <p:sldId id="718" r:id="rId56"/>
    <p:sldId id="723" r:id="rId57"/>
    <p:sldId id="586" r:id="rId58"/>
    <p:sldId id="724" r:id="rId59"/>
  </p:sldIdLst>
  <p:sldSz cx="12192000" cy="6858000"/>
  <p:notesSz cx="7315200" cy="9601200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F656"/>
    <a:srgbClr val="3333FF"/>
    <a:srgbClr val="FF3300"/>
    <a:srgbClr val="239D5D"/>
    <a:srgbClr val="2D2D8A"/>
    <a:srgbClr val="CC6600"/>
    <a:srgbClr val="996600"/>
    <a:srgbClr val="663300"/>
    <a:srgbClr val="CC99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5" autoAdjust="0"/>
    <p:restoredTop sz="93792" autoAdjust="0"/>
  </p:normalViewPr>
  <p:slideViewPr>
    <p:cSldViewPr>
      <p:cViewPr varScale="1">
        <p:scale>
          <a:sx n="79" d="100"/>
          <a:sy n="79" d="100"/>
        </p:scale>
        <p:origin x="74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0:46:1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10368,'0'0'11895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0:46:32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81 7792,'0'1'-225,"0"-1"333,0 1 1,0-1-1,0 1 1,0-1 0,-1 1-1,1-1 1,0 1-1,0-1 1,0 1 0,0-1-1,0 0 1,0 1-1,0-1 1,0 1 0,0-1-1,1 1 1,-1-1-1,0 1 1,0-1 0,0 1-1,0-1 1,1 0-1,-1 1 1,0-1 0,0 1-1,1-1 1,-1 0-1,0 1 1,1-1 0,-1 0-1,1 1 1,-1-1-1,0 0 1,1 0 0,-1 1-1,1-1 1,-1 0-1,0 0 1,1 0 0,-1 1-1,1-1 1,-1 0-1,1 0 1,-1 0 0,1 0-1,1 0 180,-2 4 107,-1 0-1,0 0 0,-1 0 0,1 1 0,-1-2 1,-2 5-1,-2 7 742,-17 37 507,22-51-1347,0-3-286,0 0 1,0-1-1,0 1 0,0 0 1,0-1-1,0 1 1,1-1-1,0 1 0,-1-6 1,0-12 28,1 13 43,0 0-1,0 0 1,-1 1 0,-2-11 0,2 15 280,3 4-348,10 12-14,-1 0 1,-1 1-1,0 0 1,8 19-1,-13-21 3,-4-11 58,-1-7-46,0 0-1,0 0 1,-1-1-1,0 1 1,0 0-1,0 0 1,-3-5-1,4 7-4,-5-40 42,5 26 106,1 13 80,0 5 156,7 26-380,-2 0 0,0 0-1,-2 0 1,1 42-1,-3-39 7,0-14-18,-2-7 47,-12-23-6,6 5-41,0 0 1,0-1-1,1 0 1,-6-19-1,-5-7 260,63 148-239,-43-102-27,3 4 8,-7-28 8,-1 2-15,2-30 1,-1 22 0,0 1 0,-1-1 1,-1 1-1,0-1 0,-8-27 0,9 45 10,-1 5-4,1 1 0,-1-1 0,1 1 0,0 0 1,0-1-1,-1 8 0,1-6 2,0-1 0,0 0 0,0 0 0,0 1 1,-1-1-1,-3 7 0,-23 52 26,11-32-24,13-24-19,-4-35-34,5 16 41,1-1 1,0 0-1,1 0 0,0 0 0,1 1 1,1-1-1,0 0 0,1 0 0,5-21 1,-6 32 88,-2 4-69,-9 19-58,-21 45 31,28-54 7,2-9 4,0 0-1,1 0 1,-1 0-1,-1 0 1,1 1 0,0-1-1,-1-1 1,0 1-1,0 0 1,0 0-1,0-1 1,0 1-1,0-1 1,-1 0-1,-4 4 1,5-4 13,1-2-12,0-1 0,-1 1 0,1 0 0,0-1 0,-1 1 0,1-1 0,0 0 0,0 1 0,0-1 0,0 0 0,0 0 0,0 0 0,0 0 0,0 0 0,0 0 0,0 0 0,0 0 0,0 0 0,1 0 0,-1 0 0,0 0 0,0-3 0,-10-27 14,8 14-20,2-1 1,0 1 0,1 0 0,3-26-1,-2 34-11,-1 7 32,0 14 10,0-2 37,4-20-82,8-19 0,-11 27 75,7 38-37,-7-34 13,1-2-14,-2-1-17,1 1-1,0 0 1,-1 0-1,1 0 1,0 0-1,-1-1 1,1 1-1,-1 0 1,1-1-1,0 1 1,-1 0-1,1-1 1,-1 1-1,1-1 1,-1 1-1,1-1 1,-1 1-1,0-1 0,1 1 1,-1-1-1,0 1 1,1-1-1,-1 0 1,0 1-1,1-1 1,-1 1-1,0-1 1,0 0-1,0 1 1,0-2-1,1 0 1,2-7-1,-2 6 1,0 0-1,0 0 0,1 0 1,-1 0-1,1 0 0,0 0 1,4-5-1,-3 35 56,-4-9-54,1-11-3,0 0 0,0 0-1,-1 0 1,0 0 0,-1 0 0,1 0-1,-6 12 1,6-16 14,0-5 9,1 1-20,-1 1 0,0-1 0,1 0 0,-1 1 0,1-1 1,-1 1-1,1-1 0,0 0 0,-1 0 0,1 1 0,0-1 1,-1 0-1,1 0 0,0 1 0,0-1 0,0 0 0,0 0 1,0 0-1,0 1 0,0-1 0,0 0 0,0 0 0,0 0 1,0 1-1,0-1 0,0 0 0,1 0 0,-1 0 0,0 1 1,1-1-1,-1 0 0,0 1 0,1-1 0,-1 0 0,1 1 1,0-2-1,1 1 256,-4 2-252,-5 5-1,6-5 8,2-25-2,-1-10-96,0 32 69,-2 4 24,-24 23 0,-35 45 80,54-66-13,5-6-39,6-16-45,14-25-24,1 7 49,-19 34 56,4-9-83,18-28 40,-17 30-22,0 0 0,0 0 0,4-11-1,-8 18-32,-3 9 32,1 0 0,-1-1 0,0 1 0,0-1-1,-1 1 1,1-1 0,-6 9 0,4-7-5,-28 60 20,31-65 174,13-9-139,21-16-40,-32 21-30,2 0-18,-1 1 34,-1-1 0,1 1-1,0-1 1,0 1 0,0 0-1,0 0 1,0 0 0,-1 0-1,1 0 1,0 0 0,0 0 0,0 1-1,0-1 1,-1 1 0,1-1-1,0 1 1,0 0 0,-1 0-1,1 0 1,0 0 0,1 1-1,2 1-22,-1 1 26,1 0-1,-1-1 1,0 2 0,0-1-1,0 0 1,5 8-1,-9-12-4,0 1 1,0-1-1,1 1 0,-1-1 0,0 1 0,1-1 0,-1 0 0,0 1 0,1-1 0,-1 0 0,1 1 1,-1-1-1,1 0 0,-1 0 0,1 1 0,-1-1 0,1 0 0,-1 0 0,1 0 0,-1 1 1,1-1-1,-1 0 0,1 0 0,-1 0 0,1 0 0,0 0 0,15-9 12,14-29 17,-23 28-25,15-18-1,-21 26 26,1 6-15,8 21-28,-1 0 0,-2 1-1,-1 0 1,0 0 0,2 47 0,-4-38 61,-4-32 71,9-28-54,-4 5-72,-5 18-40,2-4 2,-2 6 47,0 0 0,0 0 1,0 0-1,0 0 0,0-1 0,0 1 1,0 0-1,0 0 0,0 0 0,0 0 1,0 0-1,1 0 0,-1 0 0,0 0 1,0-1-1,0 1 0,0 0 0,0 0 1,0 0-1,0 0 0,0 0 0,0 0 1,0 0-1,0 0 0,0 0 0,0 0 1,0-1-1,1 1 0,-1 0 0,0 0 1,0 0-1,0 0 0,0 0 0,0 0 1,0 0-1,0 0 0,0 0 0,1 0 1,-1 0-1,0 0 0,0 0 0,0 0 1,0 0-1,0 0 0,0 0 0,0 0 1,0 0-1,1 0 0,-1 0 0,0 0 1,0 0-1,0 0 0,0 0 0,0 0 1,0 0-1,0 1 0,0-1 0,4 9 2,-1 0 0,0 0 0,-1 0 0,0 0 0,-1 0 0,0 1 0,0 14 0,4 30 72,-5-51-48,4-15-16,0 1 1,0-1 0,-1 1 0,-1-1-1,2-14 1,-1 6 16,-3 18 47,49 101-46,-48-98 25,0-3-38,35-89 61,-35 89-88,0 5-2,4 10 14,-2 1 0,1-1 1,1 20-1,2 10-57,-6-41 40,-1-5 14,5-52 108,-5 53-15,11 29-200,14 56 130,-25-81-58,1-1 38,-1-1-1,0 0 1,0 0 0,0 0 0,0 0 0,0 1 0,0-1 0,0 0 0,0 0 0,1 0 0,-1 0 0,0 0 0,0 0-1,0 1 1,0-1 0,0 0 0,1 0 0,-1 0 0,0 0 0,0 0 0,0 0 0,0 0 0,1 0 0,-1 0-1,0 0 1,0 0 0,0 0 0,1 0 0,-1 0 0,0 0 0,0 0 0,0 0 0,0 0 0,1 0 0,-1 0 0,0 0-1,0 0 1,0 0 0,1 0 0,-1 0 0,0 0 0,0 0 0,0-1 0,0 1 0,0 0 0,1 0 0,-1 0 0,0 0-1,0 0 1,0-1 0,0 1 0,0 0 0,0 0 0,0 0 0,0 0 0,1-1 0,-1 1 0,0 0 0,0 0 0,2 18 92,-2-15-87,5 18-8,-5-19-12,6-27 60,-6 25-46,1 0 0,-1 0 0,1 0 0,-1 0 0,1 0 0,-1 0 0,1 0 1,0 0-1,-1 0 0,1 0 0,-1 0 0,1 0 0,-1 1 0,1-1 0,-1 0 1,1 0-1,-1 0 0,1 1 0,-1-1 0,0 0 0,1 1 0,-1-1 0,1 0 1,-1 1-1,0-1 0,1 1 0,-1-1 0,1 1 0,24 22-10,-4-5 3,-12-11 3,-5-3 2,0-1-1,0 0 0,1 0 0,-1-1 0,1 1 0,-1-1 0,10 3 1,-12-4 12,-2-3 4,0-6-14,-1 3-11,-19-33 24,14 29-6,4 14-2,4 12-1,1-6-8,1 0-1,0 0 0,0 0 1,1-1-1,7 12 0,-8-17 3,0 1 1,-1-1-1,2 1 0,-1-1 0,1 0 0,-1-1 1,2 1-1,-1-1 0,0 0 0,7 4 0,-10-7 34,-3-5-18,1 3-14,-2-11 0,0 0 1,-1 0 0,-1 0-1,-6-15 1,8 23-1,1 1 0,-1 0 0,0 0 0,-1-1 0,1 1 0,0 1 0,-1-1 0,0 0 0,1 1 0,-1-1 0,0 1 0,0 0 0,-1 0-1,1 0 1,0 0 0,-1 0 0,1 1 0,-1 0 0,-6-2 0,-2-1 4,10 3-3,0 1 0,1-1 0,-1 0-1,0 1 1,0-1 0,1 1 0,-1 0 0,0-1 0,0 1 0,0 0 0,0 0 0,1 0 0,-1 0 0,0 1 0,0-1 0,0 0 0,0 1-1,1-1 1,-1 1 0,0 0 0,1 0 0,-1-1 0,0 1 0,-1 2 0,2-3-2,-1 1-1,1 0 1,0 0 0,0 0 0,-1 0-1,1 0 1,0 1 0,0-1 0,0 0-1,1 0 1,-1 1 0,0-1-1,0 0 1,1 1 0,-1-1 0,0 1-1,1-1 1,0 1 0,-1-1 0,1 1-1,0-1 1,0 1 0,0-1-1,0 1 1,0 0 0,0 2 0,1 2-8,-2-1 1,2 4 3,15 10-16,-12-15 18,1-1 0,-1-1 1,1 1-1,-1-1 0,1 1 1,0-1-1,0 0 0,0-1 1,0 1-1,0-1 0,0 0 1,0-1-1,1 1 0,-1-1 1,8 0-1,-11 0 80,-2-3-63,0 0-12,1-7-1,-12-13-2,-23-6 1,24 19 3,8 8 18,3 4-39,1 4 16,1-1 1,-1 1 0,1-1-1,0 0 1,0 0 0,1 0 0,0 0-1,-1-1 1,2 1 0,5 4-1,-3-4-2,0 0 0,1 0 0,-1-1 0,1 0 0,0 0 0,1-1 0,-1 0 0,11 2 0,-17-5 60,-3 1-64,-6 0 3,5-1-9,2 2 1,0 0 13,0 1 0,0-1-1,1 1 1,-1-1 0,0 1 0,1-1-1,0 1 1,-1-1 0,1 0 0,0 1 0,1-1-1,-1 0 1,0 0 0,3 4 0,-1-2-2,-2-2 63,-1 0-117,0 12 54,0-10 3,0 0-1,0 0 1,0 0-1,1 0 1,-1-1-1,1 1 1,2 7 0,-2-10 52,-29-67-112,-11 6 83,25 39-10,0-1 0,-15-32 1,-12-33-20,40 84-9,1 6 10,1 0 1,-1 0-1,1 1 0,0-1 0,1 0 0,1 4 1,-3-6 0,6 10 2,-4-8-1,0-1 1,-1 1 0,1 0 0,-1 0 0,0 0-1,0 0 1,0 0 0,0 0 0,0 5 0,-1-6 25,-1-4-3,-9-15-24,1-1 0,0 0 0,-6-22 0,14 35-6,0 3 25,-10 27-30,9-20 13,-1 0-1,1 1 0,0 0 0,0 0-1,0 0 1,1 0 0,0 0 0,-1 8 0,0-56 26,-12-63 0,12 93-37,0-2 27,6 25-10,6 20-7,-3-9 3,6 29 0,-10-41-2,-14-47 13,6 20-5,0 1 1,-1-1-1,-15-29 1,19 43 1,1 6-16,-3 20-5,0 0 0,1-1 0,1 1-1,2 35 1,0-40 39,-38-105-7,31 76-10,-7-15 62,13 24-61,1 4-95,7 27 83,-4-13 6,0 0 1,2-1-1,9 24 1,-2-67 8,-10 15-13,0 1 0,-1 0 0,-1-1 0,0 1 0,-1 0 0,0-1 0,0 1 0,-2 0 0,-6-22 0,-1-10 0,9 39-1,0 0-1,0 0 1,-1 1-1,1-1 1,-5-7-1,3 7-5,3 4 2,0 17 10,0 130-2,0-144 10,-4-7-11,0 0 1,1 0-1,-1 0 0,2-1 0,-1 1 0,-4-12 0,0-1-1,-12-24-1,19 42 0,0-1 0,0 0-1,0 1 1,-1-1 0,1 0 0,0 1-1,0-1 1,-1 1 0,1-1 0,-1 0-1,1 1 1,0-1 0,-1 1-1,1-1 1,-1 1 0,1-1 0,-1 1-1,1 0 1,-1-1 0,0 1 0,1 0-1,-1-1 1,1 1 0,-1 0-1,0 0 1,1-1 0,-1 1 0,0 0-1,-1 0 1,-3 5-5,-1 2 4,-1 1-1,1 0 1,0 0-1,1 0 1,0 1-1,1 0 1,-1 0-1,2 0 1,-1 0-1,-1 11 1,-1-51 30,0-10-21,-21-76 0,23 106-10,3 9 15,-1 0-22,0 0 10,0 0 0,1 0 1,-1 0-1,1 0 0,-1 0 1,1 0-1,-2-4 0,1 3 1,-25-52-13,21 45 8,-5 5 3,8 5 0,1 1 0,0-1 0,-1 0 0,1 0 0,0 1 0,0-1 0,-1 1 0,1 0 0,0 0 0,0 0 0,0 0 0,-4 2 0,6-2 0,-18 12 0,10-6 1,1 0-1,0 1 1,-11 16-1,-18 43-31,36-67 31,0 0 0,0 0 0,0 0 1,0 0-1,0 0 0,0 0 0,0 0 0,0 0 1,0 0-1,0 0 0,-1 0 0,1 0 0,0 0 0,0 0 1,0 0-1,0-1 0,0 1 0,0 0 0,0 0 1,0 0-1,0 0 0,0 0 0,0 0 0,0 0 0,0 0 1,0 0-1,0 0 0,0 0 0,0 0 0,-1 0 0,1 0 1,0 0-1,0 0 0,0 0 0,0 0 0,0 0 1,0 0-1,0 0 0,0 0 0,0 1 0,0-1 0,0 0 1,0 0-1,0 0 0,0 0 0,0 0 0,0 0 0,0 0 1,0 0-1,-1 0 0,1 0 0,0 0 0,0 0 1,0 0-1,0 0 0,0 0 0,0 0 0,0 0 0,0 1 1,-6-11 1,1 1 1,4 7 21,0 0-45,-1-11 27,2 9-1,-1-1 0,0 0 0,0 1 0,0-1 0,-1 1-1,1-1 1,-6-7 0,7 10 3,-1 1-29,0-6 18,1 5 56,9-19-93,-8 21 40,0 0 0,-1 0 0,1 0 0,-1 0-1,1 0 1,-1 0 0,1 0 0,0 0 0,-1 1 0,1-1 0,-1 0-1,1 0 1,-1 0 0,1 1 0,-1-1 0,1 0 0,-1 1-1,2 0 1,-1-1 1,6 3 1,-4-2 0,0 1-1,0 0 1,0-1-1,0 1 1,0 0 0,-1 0-1,1 1 1,-1-1 0,5 5-1,21 24 4,-25-26-4,0-1 0,1 1-1,-1-1 1,1 0 0,0 0 0,1 0-1,-1-1 1,1 1 0,-1-1 0,1 0-1,0-1 1,0 1 0,0-1 0,8 2-1,2 0 0,1 0 0,0-2 0,31 2 0,-36-3-2,-2 1-4,-7-1 11,-1 1-1,1-1 1,0 0-1,0 1 1,-1 0-1,1-1 1,-1 1-1,1 0 1,-1 0-1,0 0 1,1 2-1,3 3-2,6 7-7,2 5-4,1 0-1,2-1 1,-1-1-1,23 18 1,-33-31 9,-1 0-1,1-1 0,1 1 1,-1-1-1,0 0 1,1-1-1,0 0 1,-1 0-1,1 0 1,0 0-1,0-1 1,0 0-1,0 0 1,0-1-1,0 1 1,0-2-1,1 1 0,-1 0 1,0-1-1,0 0 1,8-3-1,-13 4 0,0-1 0,1 1 0,-1-1 0,0 1 0,0-1 0,1 0-1,-1 0 1,0 1 0,0-1 0,0 0 0,0 0 0,0 0 0,0 0-1,0 0 1,0 0 0,-1 0 0,1 0 0,0-1 0,-1 1 0,1 0 0,-1 0-1,1-1 1,-1 1 0,1 0 0,-1-2 0,1 13 4,1 0 0,-1 0 0,2 0 0,-1 0 0,2-1 0,-1 1-1,1-1 1,1 0 0,7 13 0,-2-10-3,3-5-2,-11-5-2,2 0 2,13-7-22,-15 5 24,3-2 0,7-13 0,-9 11 3,-1 0 0,0 0-1,0 0 1,0 0 0,-1 0-1,2-8 1,-2 11 21,-2 1-26,1 1 2,-1 0-1,1 0 1,-1 0 0,1 0-1,0 1 1,0-1 0,-1 0-1,1 0 1,0 0 0,0 0-1,0 0 1,0 0 0,0 0-1,1 1 1,-1-1 0,0 0-1,1 2 1,2 8-3,8-2 3,-9-8 0,0-1 0,1 1-1,-1 0 1,0-1 0,0 0-1,0 0 1,1 1 0,-1-1-1,0 0 1,1-1-1,-1 1 1,0 0 0,0-1-1,1 1 1,1-2 0,25-10-17,-27 11 34,-4 3 18,-6 3-42,1 1 1,0 1 0,0-1-1,0 1 1,1 1-1,0-1 1,0 1 0,-6 11-1,10-14 7,0 0 0,-1-1-1,2 1 1,-1 1 0,0-1-1,1 0 1,0 0 0,0 0-1,1 1 1,0-1 0,0 0-1,0 1 1,0-1 0,1 0-1,0 1 1,0-1 0,0 0-1,1 0 1,1 5 0,-2-9-1,-1-1 1,0 0 0,0 1-1,0-1 1,0 0-1,0 0 1,1 1 0,-1-1-1,0 0 1,0 0 0,0 0-1,1 1 1,-1-1-1,0 0 1,0 0 0,1 0-1,-1 0 1,0 1 0,0-1-1,1 0 1,-1 0-1,0 0 1,1 0 0,-1 0-1,0 0 1,0 0 0,1 0-1,-1 0 1,0 0-1,1 0 1,-1 0 0,0 0-1,0 0 1,1 0 0,-1 0-1,0 0 1,1-1-1,0 1 3,0 0 0,0 0-1,0 0 1,0 0 0,0 0-1,0 0 1,0 0-1,0 0 1,0 0 0,0 0-1,0 1 1,-1-1 0,1 0-1,0 1 1,0-1-1,0 0 1,0 1 0,0-1-1,-1 1 1,1 0 0,0-1-1,0 1 1,-1-1 0,1 1-1,0 0 1,-1 0-1,1-1 1,-1 1 0,1 1-1,10 9-3,0-2-9,-3-4 11,-6-4 37,4-2-18,-1 0-37,-13-2 9,-98-10 25,83 12-48,18-22 16,-4-33 46,9 50-20,-9-22 12,3 14-20,6 13-2,0 1 0,0-1 0,-1 1 0,1-1 0,0 1 0,0-1 0,0 1 0,0-1 0,-1 1 0,1 0 0,0-1 0,0 1 0,-1-1 0,1 1 0,0 0 0,-1-1 0,1 1 0,-1 0 0,1-1 0,0 1 0,-1 0 0,1 0 0,-1-1 0,1 1 0,0 0 0,-1 0 0,1 0 0,-1 0 0,1 0 0,-1-1 0,1 1 0,-1 0 0,0 0 0,-5 5 0,-4 2 0,0 0-2,8-6-12,1-2 1,-5-14 21,0 1 0,-6-31 0,7 26 3,-12-33-1,5 23-9,3 6-5,-1 0 0,-1 1-1,-15-23 1,17 34-1,7 9-19,-12 23 24,12-10 0,2-8 13,-1-6 1,-3-8-12,2 6-2,0-1 0,-1 1 0,1 0 0,-1 0 0,0 0 0,0 0 0,-6-6 0,-13-15 3,22 26-3,0 0 0,0 0 0,0 0 1,0 0-1,0 0 0,0 0 0,0 0 0,0 0 0,0 0 1,0 0-1,0 0 0,0 0 0,0-1 0,0 1 0,0 0 1,0 0-1,0 0 0,0 0 0,-1 0 0,1 0 0,0 0 1,0 0-1,0 0 0,0 0 0,0 0 0,0 0 0,0 0 1,0 0-1,0 0 0,0 0 0,0 0 0,-1 0 0,1 0 1,0 0-1,0 0 0,0 0 0,0 0 0,0 0 0,0 0 1,0 0-1,0 0 0,0 0 0,0 0 0,0 0 0,-1 0 1,1 0-1,0 0 0,0 1 0,0-1 0,0 0 0,0 0 1,0 0-1,0 0 0,0 0 0,0 0 0,0 0 0,0 0 1,0 0-1,0 0 0,0 0 0,0 0 0,0 1 0,0-1 1,-24 32 15,22-30-32,2-18-11,0 5 27,-1 0 1,0 0-1,0-1 0,-1 2 1,-1-1-1,0 0 0,-8-17 1,3 37 39,1 4-40,0 1 1,2 0-1,-1 0 1,-3 20 0,2-8-2,-2 0 0,-11 27 0,18-101-13,12-23-4,-9 70 74,25 4-80,4 15 11,-20-11 13,-1-2 1,1 1-1,10 4 1,17 7-4,-31-13 3,0 0 0,0-1 0,1 0 0,-1-1 0,0 0 0,1 0 0,0 0 0,-1 0 0,13 0 0,16-3 0,61-11 0,-90 11 1,40-1 1,-43 2 22,-4 4-26,1 1 1,-1-1-1,0 0 1,0 0-1,-1 1 1,-1 3-1,-3 9 2,5-13 2,-4 14-6,1-1 0,1 1 0,1-1 0,0 1 1,2 0-1,0 0 0,4 33 0,9-75 23,10-31-25,-23 53-4,1 4 18,1 5-3,-1-6 8,-2 4-10,0 1 0,0-1 0,0 0-1,0 0 1,-5 8 0,-2 14-4,5-17-1,2-8-1,8 5-1000,24 24-4381,-8-6-2927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0:46:32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18143,'0'0'5352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0:46:33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0 20623,'0'0'2862,"5"16"-2849,39 112-24,-42-115 14,-1-10 26,-27-3-16,-3 0 21,-43-4-1,70 4-34,0 0 0,0 0-1,0-1 1,0 1 0,1 0-1,-1-1 1,0 1 0,0-1-1,0 1 1,1-1-1,-1 0 1,0 0 0,1 0-1,-1 0 1,1 0 0,-4-2-1,2-1 7,1 3 5,5 3-50,0 2 46,-1-3-6,0 1 1,0 0-1,0-1 0,0 1 1,0-1-1,0 0 1,0 0-1,0 0 0,1 0 1,-1 0-1,0 0 1,5 0-1,28 8-37,-23-9-110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4:15:10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9440,'0'0'11215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4:15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12432,'0'0'11162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14:15:24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8560,'0'0'9535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20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1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1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6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22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demos.html</a:t>
            </a:r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1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29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tags" Target="../tags/tag28.xml"/><Relationship Id="rId9" Type="http://schemas.openxmlformats.org/officeDocument/2006/relationships/image" Target="../media/image27.wmf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2.xml"/><Relationship Id="rId7" Type="http://schemas.openxmlformats.org/officeDocument/2006/relationships/image" Target="../media/image2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34.xml"/><Relationship Id="rId10" Type="http://schemas.openxmlformats.org/officeDocument/2006/relationships/image" Target="../media/image31.png"/><Relationship Id="rId4" Type="http://schemas.openxmlformats.org/officeDocument/2006/relationships/tags" Target="../tags/tag33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6.gif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tags" Target="../tags/tag37.xml"/><Relationship Id="rId7" Type="http://schemas.openxmlformats.org/officeDocument/2006/relationships/image" Target="../media/image37.wmf"/><Relationship Id="rId12" Type="http://schemas.openxmlformats.org/officeDocument/2006/relationships/image" Target="../media/image4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tags" Target="../tags/tag39.xml"/><Relationship Id="rId10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7.png"/><Relationship Id="rId18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16.png"/><Relationship Id="rId17" Type="http://schemas.openxmlformats.org/officeDocument/2006/relationships/image" Target="../media/image12.png"/><Relationship Id="rId2" Type="http://schemas.openxmlformats.org/officeDocument/2006/relationships/tags" Target="../tags/tag7.xml"/><Relationship Id="rId16" Type="http://schemas.openxmlformats.org/officeDocument/2006/relationships/image" Target="../media/image11.png"/><Relationship Id="rId20" Type="http://schemas.openxmlformats.org/officeDocument/2006/relationships/image" Target="../media/image1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5.png"/><Relationship Id="rId5" Type="http://schemas.openxmlformats.org/officeDocument/2006/relationships/tags" Target="../tags/tag10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8.png"/><Relationship Id="rId18" Type="http://schemas.openxmlformats.org/officeDocument/2006/relationships/image" Target="../media/image14.png"/><Relationship Id="rId26" Type="http://schemas.openxmlformats.org/officeDocument/2006/relationships/image" Target="../media/image23.wmf"/><Relationship Id="rId3" Type="http://schemas.openxmlformats.org/officeDocument/2006/relationships/tags" Target="../tags/tag17.xml"/><Relationship Id="rId21" Type="http://schemas.openxmlformats.org/officeDocument/2006/relationships/oleObject" Target="../embeddings/oleObject2.bin"/><Relationship Id="rId7" Type="http://schemas.openxmlformats.org/officeDocument/2006/relationships/tags" Target="../tags/tag21.xml"/><Relationship Id="rId12" Type="http://schemas.openxmlformats.org/officeDocument/2006/relationships/image" Target="../media/image15.png"/><Relationship Id="rId17" Type="http://schemas.openxmlformats.org/officeDocument/2006/relationships/image" Target="../media/image13.png"/><Relationship Id="rId25" Type="http://schemas.openxmlformats.org/officeDocument/2006/relationships/oleObject" Target="../embeddings/oleObject4.bin"/><Relationship Id="rId2" Type="http://schemas.openxmlformats.org/officeDocument/2006/relationships/tags" Target="../tags/tag16.xml"/><Relationship Id="rId16" Type="http://schemas.openxmlformats.org/officeDocument/2006/relationships/image" Target="../media/image12.png"/><Relationship Id="rId20" Type="http://schemas.openxmlformats.org/officeDocument/2006/relationships/image" Target="../media/image20.wmf"/><Relationship Id="rId29" Type="http://schemas.openxmlformats.org/officeDocument/2006/relationships/oleObject" Target="../embeddings/oleObject6.bin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22.wmf"/><Relationship Id="rId5" Type="http://schemas.openxmlformats.org/officeDocument/2006/relationships/tags" Target="../tags/tag19.xml"/><Relationship Id="rId15" Type="http://schemas.openxmlformats.org/officeDocument/2006/relationships/image" Target="../media/image11.png"/><Relationship Id="rId23" Type="http://schemas.openxmlformats.org/officeDocument/2006/relationships/oleObject" Target="../embeddings/oleObject3.bin"/><Relationship Id="rId28" Type="http://schemas.openxmlformats.org/officeDocument/2006/relationships/image" Target="../media/image24.wmf"/><Relationship Id="rId10" Type="http://schemas.openxmlformats.org/officeDocument/2006/relationships/tags" Target="../tags/tag24.xml"/><Relationship Id="rId19" Type="http://schemas.openxmlformats.org/officeDocument/2006/relationships/oleObject" Target="../embeddings/oleObject1.bin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0.png"/><Relationship Id="rId22" Type="http://schemas.openxmlformats.org/officeDocument/2006/relationships/image" Target="../media/image21.wmf"/><Relationship Id="rId27" Type="http://schemas.openxmlformats.org/officeDocument/2006/relationships/oleObject" Target="../embeddings/oleObject5.bin"/><Relationship Id="rId30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608938"/>
            <a:ext cx="12192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Anish Raj</a:t>
            </a:r>
          </a:p>
        </p:txBody>
      </p:sp>
      <p:pic>
        <p:nvPicPr>
          <p:cNvPr id="9219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181"/>
          <a:stretch>
            <a:fillRect/>
          </a:stretch>
        </p:blipFill>
        <p:spPr bwMode="auto">
          <a:xfrm>
            <a:off x="3124200" y="1676400"/>
            <a:ext cx="5743476" cy="3809518"/>
          </a:xfrm>
          <a:prstGeom prst="rect">
            <a:avLst/>
          </a:prstGeom>
          <a:noFill/>
        </p:spPr>
      </p:pic>
      <p:pic>
        <p:nvPicPr>
          <p:cNvPr id="10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9"/>
          <a:stretch>
            <a:fillRect/>
          </a:stretch>
        </p:blipFill>
        <p:spPr bwMode="auto">
          <a:xfrm flipH="1">
            <a:off x="9879608" y="1981200"/>
            <a:ext cx="2312391" cy="3478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1343" t="1076"/>
          <a:stretch>
            <a:fillRect/>
          </a:stretch>
        </p:blipFill>
        <p:spPr bwMode="auto">
          <a:xfrm>
            <a:off x="6598024" y="3684494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 l="2014" t="2845"/>
          <a:stretch>
            <a:fillRect/>
          </a:stretch>
        </p:blipFill>
        <p:spPr bwMode="auto">
          <a:xfrm>
            <a:off x="6069106" y="1864659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2897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2">
            <a:extLst>
              <a:ext uri="{FF2B5EF4-FFF2-40B4-BE49-F238E27FC236}">
                <a16:creationId xmlns:a16="http://schemas.microsoft.com/office/drawing/2014/main" id="{D2BF297A-31C8-6750-8A8D-D259CC24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58864"/>
            <a:ext cx="10177463" cy="5330825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Find numeric substitutions that make an equation hold: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DA406-07D3-8B62-6EE1-A789DBAE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9664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</a:t>
            </a:r>
            <a:r>
              <a:rPr lang="en-US" dirty="0" err="1">
                <a:ea typeface="+mj-ea"/>
                <a:cs typeface="+mj-cs"/>
              </a:rPr>
              <a:t>Cryptarithmetic</a:t>
            </a:r>
            <a:r>
              <a:rPr lang="en-US" dirty="0">
                <a:ea typeface="+mj-ea"/>
                <a:cs typeface="+mj-cs"/>
              </a:rPr>
              <a:t> problems</a:t>
            </a:r>
          </a:p>
        </p:txBody>
      </p:sp>
      <p:sp>
        <p:nvSpPr>
          <p:cNvPr id="45059" name="TextBox 118">
            <a:extLst>
              <a:ext uri="{FF2B5EF4-FFF2-40B4-BE49-F238E27FC236}">
                <a16:creationId xmlns:a16="http://schemas.microsoft.com/office/drawing/2014/main" id="{D4755B22-30F0-435A-E6C2-6859C6DF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971800"/>
            <a:ext cx="1882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         T   W   O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+       T   W   O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=  F   O   U    R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8947E56-C9F8-5355-B273-B88DD0173584}"/>
              </a:ext>
            </a:extLst>
          </p:cNvPr>
          <p:cNvCxnSpPr/>
          <p:nvPr/>
        </p:nvCxnSpPr>
        <p:spPr>
          <a:xfrm>
            <a:off x="1811337" y="3749675"/>
            <a:ext cx="1803400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0109F94-B51D-C35A-5A46-2D052D9B426C}"/>
              </a:ext>
            </a:extLst>
          </p:cNvPr>
          <p:cNvGrpSpPr>
            <a:grpSpLocks/>
          </p:cNvGrpSpPr>
          <p:nvPr/>
        </p:nvGrpSpPr>
        <p:grpSpPr bwMode="auto">
          <a:xfrm>
            <a:off x="6623050" y="2192847"/>
            <a:ext cx="3935413" cy="2678113"/>
            <a:chOff x="95250" y="3440868"/>
            <a:chExt cx="3935498" cy="2677656"/>
          </a:xfrm>
        </p:grpSpPr>
        <p:sp>
          <p:nvSpPr>
            <p:cNvPr id="45107" name="TextBox 166">
              <a:extLst>
                <a:ext uri="{FF2B5EF4-FFF2-40B4-BE49-F238E27FC236}">
                  <a16:creationId xmlns:a16="http://schemas.microsoft.com/office/drawing/2014/main" id="{EDC086C2-DD83-10B7-4E97-0BE1BA58D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051" y="4508595"/>
              <a:ext cx="1882697" cy="12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Calibri" panose="020F0502020204030204" pitchFamily="34" charset="0"/>
                </a:rPr>
                <a:t>         7    3    4</a:t>
              </a:r>
            </a:p>
            <a:p>
              <a:pPr eaLnBrk="1" hangingPunct="1"/>
              <a:r>
                <a:rPr lang="en-US" altLang="en-US">
                  <a:latin typeface="Calibri" panose="020F0502020204030204" pitchFamily="34" charset="0"/>
                </a:rPr>
                <a:t>+       7    3    4</a:t>
              </a:r>
            </a:p>
            <a:p>
              <a:pPr eaLnBrk="1" hangingPunct="1"/>
              <a:r>
                <a:rPr lang="en-US" altLang="en-US">
                  <a:latin typeface="Calibri" panose="020F0502020204030204" pitchFamily="34" charset="0"/>
                </a:rPr>
                <a:t>=  1   4    6    8</a:t>
              </a:r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0AA85A-7511-5815-31C4-E95148CF5B0F}"/>
                </a:ext>
              </a:extLst>
            </p:cNvPr>
            <p:cNvCxnSpPr/>
            <p:nvPr/>
          </p:nvCxnSpPr>
          <p:spPr>
            <a:xfrm>
              <a:off x="2206671" y="5286816"/>
              <a:ext cx="180343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109" name="TextBox 168">
              <a:extLst>
                <a:ext uri="{FF2B5EF4-FFF2-40B4-BE49-F238E27FC236}">
                  <a16:creationId xmlns:a16="http://schemas.microsoft.com/office/drawing/2014/main" id="{6E40E8DF-6E18-7504-BD6B-CE64A61BA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" y="3440868"/>
              <a:ext cx="1812816" cy="267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For example:</a:t>
              </a:r>
            </a:p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	O  	=  4 </a:t>
              </a:r>
            </a:p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	R  	=  8</a:t>
              </a:r>
            </a:p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	W 	=  3</a:t>
              </a:r>
            </a:p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	U 	=  6</a:t>
              </a:r>
            </a:p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	T 	=  7</a:t>
              </a:r>
            </a:p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	F 	=  1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BC829-8D80-6C0A-0A71-2CEB3F50B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5088446"/>
            <a:ext cx="4429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i="1" dirty="0">
                <a:latin typeface="Calibri" panose="020F0502020204030204" pitchFamily="34" charset="0"/>
              </a:rPr>
              <a:t>Note: not unique – how many solutions?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4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59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4" y="323850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1" y="5021263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89" y="4344989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Dan\Dropbox\Office\CS 188\Ketrina Art\CSPs\Cryptarithmetic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58200" y="1295400"/>
            <a:ext cx="3378200" cy="2185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2">
            <a:extLst>
              <a:ext uri="{FF2B5EF4-FFF2-40B4-BE49-F238E27FC236}">
                <a16:creationId xmlns:a16="http://schemas.microsoft.com/office/drawing/2014/main" id="{D2BF297A-31C8-6750-8A8D-D259CC24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58864"/>
            <a:ext cx="10177463" cy="5330825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Find numeric substitutions that make an equation hold: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DA406-07D3-8B62-6EE1-A789DBAE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9664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</a:t>
            </a:r>
            <a:r>
              <a:rPr lang="en-US" dirty="0" err="1">
                <a:ea typeface="+mj-ea"/>
                <a:cs typeface="+mj-cs"/>
              </a:rPr>
              <a:t>Cryptarithmetic</a:t>
            </a:r>
            <a:r>
              <a:rPr lang="en-US" dirty="0">
                <a:ea typeface="+mj-ea"/>
                <a:cs typeface="+mj-cs"/>
              </a:rPr>
              <a:t> problems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86F4709-56FB-B95B-7217-26263A9DDCBA}"/>
              </a:ext>
            </a:extLst>
          </p:cNvPr>
          <p:cNvGrpSpPr>
            <a:grpSpLocks/>
          </p:cNvGrpSpPr>
          <p:nvPr/>
        </p:nvGrpSpPr>
        <p:grpSpPr bwMode="auto">
          <a:xfrm>
            <a:off x="6046669" y="1833138"/>
            <a:ext cx="5300662" cy="4828229"/>
            <a:chOff x="4252998" y="1897103"/>
            <a:chExt cx="5300519" cy="4827046"/>
          </a:xfrm>
        </p:grpSpPr>
        <p:grpSp>
          <p:nvGrpSpPr>
            <p:cNvPr id="45064" name="Group 123">
              <a:extLst>
                <a:ext uri="{FF2B5EF4-FFF2-40B4-BE49-F238E27FC236}">
                  <a16:creationId xmlns:a16="http://schemas.microsoft.com/office/drawing/2014/main" id="{9DB95064-D233-9206-FD44-CD8C55458F4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322723" y="3371735"/>
              <a:ext cx="4143156" cy="2125870"/>
              <a:chOff x="4164778" y="4021893"/>
              <a:chExt cx="4557471" cy="2338457"/>
            </a:xfrm>
          </p:grpSpPr>
          <p:sp>
            <p:nvSpPr>
              <p:cNvPr id="134" name="CustomShape 13">
                <a:extLst>
                  <a:ext uri="{FF2B5EF4-FFF2-40B4-BE49-F238E27FC236}">
                    <a16:creationId xmlns:a16="http://schemas.microsoft.com/office/drawing/2014/main" id="{FE6283F1-AE87-E36F-E174-DF93013A04A0}"/>
                  </a:ext>
                </a:extLst>
              </p:cNvPr>
              <p:cNvSpPr/>
              <p:nvPr/>
            </p:nvSpPr>
            <p:spPr>
              <a:xfrm flipV="1">
                <a:off x="4433827" y="4136609"/>
                <a:ext cx="1993729" cy="562277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" name="CustomShape 13">
                <a:extLst>
                  <a:ext uri="{FF2B5EF4-FFF2-40B4-BE49-F238E27FC236}">
                    <a16:creationId xmlns:a16="http://schemas.microsoft.com/office/drawing/2014/main" id="{1E492D0B-5BB4-C31E-2DE1-A860F213D4BF}"/>
                  </a:ext>
                </a:extLst>
              </p:cNvPr>
              <p:cNvSpPr/>
              <p:nvPr/>
            </p:nvSpPr>
            <p:spPr>
              <a:xfrm flipV="1">
                <a:off x="5184530" y="4136609"/>
                <a:ext cx="1248263" cy="743882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" name="CustomShape 13">
                <a:extLst>
                  <a:ext uri="{FF2B5EF4-FFF2-40B4-BE49-F238E27FC236}">
                    <a16:creationId xmlns:a16="http://schemas.microsoft.com/office/drawing/2014/main" id="{11EC9EDF-823E-0AB1-3F97-554D6A8F26DE}"/>
                  </a:ext>
                </a:extLst>
              </p:cNvPr>
              <p:cNvSpPr/>
              <p:nvPr/>
            </p:nvSpPr>
            <p:spPr>
              <a:xfrm flipV="1">
                <a:off x="6050458" y="4138356"/>
                <a:ext cx="382336" cy="743882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7" name="CustomShape 13">
                <a:extLst>
                  <a:ext uri="{FF2B5EF4-FFF2-40B4-BE49-F238E27FC236}">
                    <a16:creationId xmlns:a16="http://schemas.microsoft.com/office/drawing/2014/main" id="{F4D80D57-2C04-FCC5-8003-3A62CCF61414}"/>
                  </a:ext>
                </a:extLst>
              </p:cNvPr>
              <p:cNvSpPr/>
              <p:nvPr/>
            </p:nvSpPr>
            <p:spPr>
              <a:xfrm flipH="1" flipV="1">
                <a:off x="6436286" y="4319962"/>
                <a:ext cx="466134" cy="562277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" name="CustomShape 13">
                <a:extLst>
                  <a:ext uri="{FF2B5EF4-FFF2-40B4-BE49-F238E27FC236}">
                    <a16:creationId xmlns:a16="http://schemas.microsoft.com/office/drawing/2014/main" id="{68A3B360-B5D7-B6F4-9523-4780368A8DDB}"/>
                  </a:ext>
                </a:extLst>
              </p:cNvPr>
              <p:cNvSpPr/>
              <p:nvPr/>
            </p:nvSpPr>
            <p:spPr>
              <a:xfrm flipH="1" flipV="1">
                <a:off x="6560238" y="4319961"/>
                <a:ext cx="1108598" cy="562277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" name="CustomShape 13">
                <a:extLst>
                  <a:ext uri="{FF2B5EF4-FFF2-40B4-BE49-F238E27FC236}">
                    <a16:creationId xmlns:a16="http://schemas.microsoft.com/office/drawing/2014/main" id="{2673B03D-6BE1-D821-DAE6-57675889FDC8}"/>
                  </a:ext>
                </a:extLst>
              </p:cNvPr>
              <p:cNvSpPr/>
              <p:nvPr/>
            </p:nvSpPr>
            <p:spPr>
              <a:xfrm flipH="1" flipV="1">
                <a:off x="6436284" y="4138356"/>
                <a:ext cx="1978016" cy="740390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0" name="CustomShape 13">
                <a:extLst>
                  <a:ext uri="{FF2B5EF4-FFF2-40B4-BE49-F238E27FC236}">
                    <a16:creationId xmlns:a16="http://schemas.microsoft.com/office/drawing/2014/main" id="{9BC34159-20DE-CB41-046B-AE3084F9AD8A}"/>
                  </a:ext>
                </a:extLst>
              </p:cNvPr>
              <p:cNvSpPr/>
              <p:nvPr/>
            </p:nvSpPr>
            <p:spPr>
              <a:xfrm flipH="1" flipV="1">
                <a:off x="5229921" y="5540556"/>
                <a:ext cx="843233" cy="555292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1" name="CustomShape 13">
                <a:extLst>
                  <a:ext uri="{FF2B5EF4-FFF2-40B4-BE49-F238E27FC236}">
                    <a16:creationId xmlns:a16="http://schemas.microsoft.com/office/drawing/2014/main" id="{710BF594-EED9-9826-FB7E-7EE27A90D2EA}"/>
                  </a:ext>
                </a:extLst>
              </p:cNvPr>
              <p:cNvSpPr/>
              <p:nvPr/>
            </p:nvSpPr>
            <p:spPr>
              <a:xfrm flipH="1">
                <a:off x="4749821" y="5540557"/>
                <a:ext cx="480101" cy="555292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2" name="CustomShape 13">
                <a:extLst>
                  <a:ext uri="{FF2B5EF4-FFF2-40B4-BE49-F238E27FC236}">
                    <a16:creationId xmlns:a16="http://schemas.microsoft.com/office/drawing/2014/main" id="{9B4BD093-585F-0A0B-BDA0-8FC3C9FC0302}"/>
                  </a:ext>
                </a:extLst>
              </p:cNvPr>
              <p:cNvSpPr/>
              <p:nvPr/>
            </p:nvSpPr>
            <p:spPr>
              <a:xfrm>
                <a:off x="4494931" y="5456739"/>
                <a:ext cx="151886" cy="639110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3" name="CustomShape 13">
                <a:extLst>
                  <a:ext uri="{FF2B5EF4-FFF2-40B4-BE49-F238E27FC236}">
                    <a16:creationId xmlns:a16="http://schemas.microsoft.com/office/drawing/2014/main" id="{EC5C7E69-C88D-FD6D-90B7-3201F87AAFB1}"/>
                  </a:ext>
                </a:extLst>
              </p:cNvPr>
              <p:cNvSpPr/>
              <p:nvPr/>
            </p:nvSpPr>
            <p:spPr>
              <a:xfrm flipH="1">
                <a:off x="5179293" y="4918908"/>
                <a:ext cx="45391" cy="616410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4" name="CustomShape 13">
                <a:extLst>
                  <a:ext uri="{FF2B5EF4-FFF2-40B4-BE49-F238E27FC236}">
                    <a16:creationId xmlns:a16="http://schemas.microsoft.com/office/drawing/2014/main" id="{BB278B6F-DFE1-490F-9CD3-58D508FAA8BA}"/>
                  </a:ext>
                </a:extLst>
              </p:cNvPr>
              <p:cNvSpPr/>
              <p:nvPr/>
            </p:nvSpPr>
            <p:spPr>
              <a:xfrm flipH="1">
                <a:off x="5359112" y="5147661"/>
                <a:ext cx="3104072" cy="307332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5" name="CustomShape 13">
                <a:extLst>
                  <a:ext uri="{FF2B5EF4-FFF2-40B4-BE49-F238E27FC236}">
                    <a16:creationId xmlns:a16="http://schemas.microsoft.com/office/drawing/2014/main" id="{561F3594-8D1A-94D3-4F78-39BD0D11270B}"/>
                  </a:ext>
                </a:extLst>
              </p:cNvPr>
              <p:cNvSpPr/>
              <p:nvPr/>
            </p:nvSpPr>
            <p:spPr>
              <a:xfrm flipH="1">
                <a:off x="8134969" y="4924147"/>
                <a:ext cx="434710" cy="663557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6" name="CustomShape 13">
                <a:extLst>
                  <a:ext uri="{FF2B5EF4-FFF2-40B4-BE49-F238E27FC236}">
                    <a16:creationId xmlns:a16="http://schemas.microsoft.com/office/drawing/2014/main" id="{232C4968-5D47-172E-4FDE-C43CDD4E45CD}"/>
                  </a:ext>
                </a:extLst>
              </p:cNvPr>
              <p:cNvSpPr/>
              <p:nvPr/>
            </p:nvSpPr>
            <p:spPr>
              <a:xfrm flipH="1" flipV="1">
                <a:off x="4363994" y="4971295"/>
                <a:ext cx="125699" cy="564024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7" name="CustomShape 13">
                <a:extLst>
                  <a:ext uri="{FF2B5EF4-FFF2-40B4-BE49-F238E27FC236}">
                    <a16:creationId xmlns:a16="http://schemas.microsoft.com/office/drawing/2014/main" id="{5C2983AD-D91C-38F0-234F-EFFA7FD445C8}"/>
                  </a:ext>
                </a:extLst>
              </p:cNvPr>
              <p:cNvSpPr/>
              <p:nvPr/>
            </p:nvSpPr>
            <p:spPr>
              <a:xfrm flipH="1" flipV="1">
                <a:off x="6692920" y="5638343"/>
                <a:ext cx="913065" cy="457505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8" name="CustomShape 13">
                <a:extLst>
                  <a:ext uri="{FF2B5EF4-FFF2-40B4-BE49-F238E27FC236}">
                    <a16:creationId xmlns:a16="http://schemas.microsoft.com/office/drawing/2014/main" id="{ABE6D473-3A18-07BD-FE57-371D2BFF0850}"/>
                  </a:ext>
                </a:extLst>
              </p:cNvPr>
              <p:cNvSpPr/>
              <p:nvPr/>
            </p:nvSpPr>
            <p:spPr>
              <a:xfrm flipH="1">
                <a:off x="6586426" y="4925893"/>
                <a:ext cx="263619" cy="712451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9" name="CustomShape 13">
                <a:extLst>
                  <a:ext uri="{FF2B5EF4-FFF2-40B4-BE49-F238E27FC236}">
                    <a16:creationId xmlns:a16="http://schemas.microsoft.com/office/drawing/2014/main" id="{533524F0-250D-80F5-C96C-407C8CAED241}"/>
                  </a:ext>
                </a:extLst>
              </p:cNvPr>
              <p:cNvSpPr/>
              <p:nvPr/>
            </p:nvSpPr>
            <p:spPr>
              <a:xfrm flipH="1">
                <a:off x="7605986" y="5690730"/>
                <a:ext cx="528984" cy="405119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0" name="CustomShape 13">
                <a:extLst>
                  <a:ext uri="{FF2B5EF4-FFF2-40B4-BE49-F238E27FC236}">
                    <a16:creationId xmlns:a16="http://schemas.microsoft.com/office/drawing/2014/main" id="{DB3E4AD0-5D14-FE20-5B1E-ADE04FE35AF6}"/>
                  </a:ext>
                </a:extLst>
              </p:cNvPr>
              <p:cNvSpPr/>
              <p:nvPr/>
            </p:nvSpPr>
            <p:spPr>
              <a:xfrm flipH="1" flipV="1">
                <a:off x="7707243" y="5034157"/>
                <a:ext cx="427726" cy="553547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1" name="CustomShape 13">
                <a:extLst>
                  <a:ext uri="{FF2B5EF4-FFF2-40B4-BE49-F238E27FC236}">
                    <a16:creationId xmlns:a16="http://schemas.microsoft.com/office/drawing/2014/main" id="{B78BA682-A7C7-B4C0-D7E3-8486A9BBC78D}"/>
                  </a:ext>
                </a:extLst>
              </p:cNvPr>
              <p:cNvSpPr/>
              <p:nvPr/>
            </p:nvSpPr>
            <p:spPr>
              <a:xfrm flipH="1" flipV="1">
                <a:off x="6073154" y="4925893"/>
                <a:ext cx="535967" cy="712451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2" name="CustomShape 13">
                <a:extLst>
                  <a:ext uri="{FF2B5EF4-FFF2-40B4-BE49-F238E27FC236}">
                    <a16:creationId xmlns:a16="http://schemas.microsoft.com/office/drawing/2014/main" id="{60F2D242-F5FC-1D8C-4E0B-873BCBE936B1}"/>
                  </a:ext>
                </a:extLst>
              </p:cNvPr>
              <p:cNvSpPr/>
              <p:nvPr/>
            </p:nvSpPr>
            <p:spPr>
              <a:xfrm flipV="1">
                <a:off x="6073153" y="5587704"/>
                <a:ext cx="483592" cy="508144"/>
              </a:xfrm>
              <a:prstGeom prst="straightConnector1">
                <a:avLst/>
              </a:prstGeom>
              <a:solidFill>
                <a:srgbClr val="99CC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" name="CustomShape 4">
                <a:extLst>
                  <a:ext uri="{FF2B5EF4-FFF2-40B4-BE49-F238E27FC236}">
                    <a16:creationId xmlns:a16="http://schemas.microsoft.com/office/drawing/2014/main" id="{34DA0B1C-8E3A-6CF5-4090-A6C8CCB171B7}"/>
                  </a:ext>
                </a:extLst>
              </p:cNvPr>
              <p:cNvSpPr/>
              <p:nvPr/>
            </p:nvSpPr>
            <p:spPr>
              <a:xfrm rot="5400000">
                <a:off x="7429604" y="4676237"/>
                <a:ext cx="488937" cy="467880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R</a:t>
                </a:r>
                <a:endParaRPr sz="2000" dirty="0"/>
              </a:p>
            </p:txBody>
          </p:sp>
          <p:sp>
            <p:nvSpPr>
              <p:cNvPr id="154" name="CustomShape 5">
                <a:extLst>
                  <a:ext uri="{FF2B5EF4-FFF2-40B4-BE49-F238E27FC236}">
                    <a16:creationId xmlns:a16="http://schemas.microsoft.com/office/drawing/2014/main" id="{D3B8D195-E0CB-C698-3784-F642D2968AF3}"/>
                  </a:ext>
                </a:extLst>
              </p:cNvPr>
              <p:cNvSpPr/>
              <p:nvPr/>
            </p:nvSpPr>
            <p:spPr>
              <a:xfrm rot="5400000">
                <a:off x="5786785" y="4674492"/>
                <a:ext cx="488937" cy="47137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U</a:t>
                </a:r>
                <a:endParaRPr sz="2000" dirty="0"/>
              </a:p>
            </p:txBody>
          </p:sp>
          <p:sp>
            <p:nvSpPr>
              <p:cNvPr id="155" name="CustomShape 6">
                <a:extLst>
                  <a:ext uri="{FF2B5EF4-FFF2-40B4-BE49-F238E27FC236}">
                    <a16:creationId xmlns:a16="http://schemas.microsoft.com/office/drawing/2014/main" id="{797381B7-DE4B-8FA5-FB8A-20F04B5416A4}"/>
                  </a:ext>
                </a:extLst>
              </p:cNvPr>
              <p:cNvSpPr/>
              <p:nvPr/>
            </p:nvSpPr>
            <p:spPr>
              <a:xfrm rot="5400000">
                <a:off x="6612559" y="4676237"/>
                <a:ext cx="494175" cy="466135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W</a:t>
                </a:r>
                <a:endParaRPr sz="2000" dirty="0"/>
              </a:p>
            </p:txBody>
          </p:sp>
          <p:sp>
            <p:nvSpPr>
              <p:cNvPr id="156" name="CustomShape 7">
                <a:extLst>
                  <a:ext uri="{FF2B5EF4-FFF2-40B4-BE49-F238E27FC236}">
                    <a16:creationId xmlns:a16="http://schemas.microsoft.com/office/drawing/2014/main" id="{3A050814-D807-E4F6-88C4-E145FFC89CFF}"/>
                  </a:ext>
                </a:extLst>
              </p:cNvPr>
              <p:cNvSpPr/>
              <p:nvPr/>
            </p:nvSpPr>
            <p:spPr>
              <a:xfrm rot="5400000">
                <a:off x="4972360" y="4671872"/>
                <a:ext cx="487191" cy="471372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T</a:t>
                </a:r>
                <a:endParaRPr sz="2000" dirty="0"/>
              </a:p>
            </p:txBody>
          </p:sp>
          <p:sp>
            <p:nvSpPr>
              <p:cNvPr id="157" name="CustomShape 8">
                <a:extLst>
                  <a:ext uri="{FF2B5EF4-FFF2-40B4-BE49-F238E27FC236}">
                    <a16:creationId xmlns:a16="http://schemas.microsoft.com/office/drawing/2014/main" id="{5546B2E4-927E-95BB-3C3A-9F8A3BA5267E}"/>
                  </a:ext>
                </a:extLst>
              </p:cNvPr>
              <p:cNvSpPr/>
              <p:nvPr/>
            </p:nvSpPr>
            <p:spPr>
              <a:xfrm rot="5400000">
                <a:off x="8251887" y="4674491"/>
                <a:ext cx="487190" cy="469627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O</a:t>
                </a:r>
                <a:endParaRPr sz="2000" dirty="0"/>
              </a:p>
            </p:txBody>
          </p:sp>
          <p:sp>
            <p:nvSpPr>
              <p:cNvPr id="158" name="CustomShape 7">
                <a:extLst>
                  <a:ext uri="{FF2B5EF4-FFF2-40B4-BE49-F238E27FC236}">
                    <a16:creationId xmlns:a16="http://schemas.microsoft.com/office/drawing/2014/main" id="{D849F035-4DED-19F9-C7D0-0B606F1D55D9}"/>
                  </a:ext>
                </a:extLst>
              </p:cNvPr>
              <p:cNvSpPr/>
              <p:nvPr/>
            </p:nvSpPr>
            <p:spPr>
              <a:xfrm rot="5400000">
                <a:off x="4157060" y="4671872"/>
                <a:ext cx="487191" cy="471372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F</a:t>
                </a:r>
                <a:endParaRPr sz="2000" dirty="0"/>
              </a:p>
            </p:txBody>
          </p:sp>
          <p:sp>
            <p:nvSpPr>
              <p:cNvPr id="159" name="CustomShape 4">
                <a:extLst>
                  <a:ext uri="{FF2B5EF4-FFF2-40B4-BE49-F238E27FC236}">
                    <a16:creationId xmlns:a16="http://schemas.microsoft.com/office/drawing/2014/main" id="{51A82379-27CD-B0D9-747E-1B84CB749BEA}"/>
                  </a:ext>
                </a:extLst>
              </p:cNvPr>
              <p:cNvSpPr/>
              <p:nvPr/>
            </p:nvSpPr>
            <p:spPr>
              <a:xfrm rot="5400000">
                <a:off x="5802498" y="5879370"/>
                <a:ext cx="488937" cy="467880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X</a:t>
                </a:r>
                <a:r>
                  <a:rPr lang="en-US" sz="2000" baseline="-25000" dirty="0"/>
                  <a:t>2</a:t>
                </a:r>
                <a:endParaRPr sz="2000" baseline="-25000" dirty="0"/>
              </a:p>
            </p:txBody>
          </p:sp>
          <p:sp>
            <p:nvSpPr>
              <p:cNvPr id="160" name="CustomShape 6">
                <a:extLst>
                  <a:ext uri="{FF2B5EF4-FFF2-40B4-BE49-F238E27FC236}">
                    <a16:creationId xmlns:a16="http://schemas.microsoft.com/office/drawing/2014/main" id="{BDDFBEE8-7C51-9C51-61FA-A91647438B9A}"/>
                  </a:ext>
                </a:extLst>
              </p:cNvPr>
              <p:cNvSpPr/>
              <p:nvPr/>
            </p:nvSpPr>
            <p:spPr>
              <a:xfrm rot="5400000">
                <a:off x="4488766" y="5878498"/>
                <a:ext cx="494176" cy="467880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X</a:t>
                </a:r>
                <a:r>
                  <a:rPr lang="en-US" sz="2000" baseline="-25000" dirty="0"/>
                  <a:t>3</a:t>
                </a:r>
                <a:endParaRPr sz="2000" baseline="-25000" dirty="0"/>
              </a:p>
            </p:txBody>
          </p:sp>
          <p:sp>
            <p:nvSpPr>
              <p:cNvPr id="161" name="CustomShape 8">
                <a:extLst>
                  <a:ext uri="{FF2B5EF4-FFF2-40B4-BE49-F238E27FC236}">
                    <a16:creationId xmlns:a16="http://schemas.microsoft.com/office/drawing/2014/main" id="{7FA92D84-263F-EE86-0DEA-EB0470C20CC6}"/>
                  </a:ext>
                </a:extLst>
              </p:cNvPr>
              <p:cNvSpPr/>
              <p:nvPr/>
            </p:nvSpPr>
            <p:spPr>
              <a:xfrm rot="5400000">
                <a:off x="7369373" y="5876752"/>
                <a:ext cx="487191" cy="471372"/>
              </a:xfrm>
              <a:prstGeom prst="ellipse">
                <a:avLst/>
              </a:prstGeom>
              <a:solidFill>
                <a:srgbClr val="C6D9F1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81639" tIns="40820" rIns="81639" bIns="4082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2000" dirty="0"/>
                  <a:t>X</a:t>
                </a:r>
                <a:r>
                  <a:rPr lang="en-US" sz="2000" baseline="-25000" dirty="0"/>
                  <a:t>1</a:t>
                </a:r>
                <a:endParaRPr sz="2000" baseline="-25000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AEC766E-91BC-DBC2-AD94-58C27D0C1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52" y="4017867"/>
                <a:ext cx="302027" cy="3020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6C6B4EE-7D9B-C641-1FAD-93EA29783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625" y="5439276"/>
                <a:ext cx="300281" cy="3020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F86A4D0-3D7C-80B7-D9B6-AF8DE7249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4539" y="5441024"/>
                <a:ext cx="302028" cy="3020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5C8B506-A082-224A-0B2C-B2DBB825C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6689" y="5358951"/>
                <a:ext cx="302027" cy="30034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25243A2-61B3-BE50-5FC5-1CDDD1806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8189" y="5353714"/>
                <a:ext cx="300281" cy="3020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71E89BC-614F-A0DF-007D-F79C40B12848}"/>
                </a:ext>
              </a:extLst>
            </p:cNvPr>
            <p:cNvSpPr txBox="1"/>
            <p:nvPr/>
          </p:nvSpPr>
          <p:spPr>
            <a:xfrm>
              <a:off x="4252998" y="3920669"/>
              <a:ext cx="1321801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all-different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13F4D0-E3C1-FDEB-7BE4-0FE18615A3CB}"/>
                </a:ext>
              </a:extLst>
            </p:cNvPr>
            <p:cNvSpPr txBox="1"/>
            <p:nvPr/>
          </p:nvSpPr>
          <p:spPr>
            <a:xfrm>
              <a:off x="7331516" y="2684922"/>
              <a:ext cx="1968756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O+O = R + 10*X</a:t>
              </a:r>
              <a:r>
                <a:rPr lang="en-US" baseline="-25000" dirty="0">
                  <a:solidFill>
                    <a:srgbClr val="2D2D8A"/>
                  </a:solidFill>
                </a:rPr>
                <a:t>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A3FA469-F9E7-B602-7024-6D52F2BBC291}"/>
                </a:ext>
              </a:extLst>
            </p:cNvPr>
            <p:cNvSpPr txBox="1"/>
            <p:nvPr/>
          </p:nvSpPr>
          <p:spPr>
            <a:xfrm>
              <a:off x="7121507" y="4143242"/>
              <a:ext cx="2432010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W+W+X</a:t>
              </a:r>
              <a:r>
                <a:rPr lang="en-US" baseline="-25000" dirty="0">
                  <a:solidFill>
                    <a:srgbClr val="2D2D8A"/>
                  </a:solidFill>
                </a:rPr>
                <a:t>1</a:t>
              </a:r>
              <a:r>
                <a:rPr lang="en-US" dirty="0">
                  <a:solidFill>
                    <a:srgbClr val="2D2D8A"/>
                  </a:solidFill>
                </a:rPr>
                <a:t> = U + 10*X</a:t>
              </a:r>
              <a:r>
                <a:rPr lang="en-US" baseline="-25000" dirty="0">
                  <a:solidFill>
                    <a:srgbClr val="2D2D8A"/>
                  </a:solidFill>
                </a:rPr>
                <a:t>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D9979B8-E7E3-8514-E3F0-55E1D80917B0}"/>
                </a:ext>
              </a:extLst>
            </p:cNvPr>
            <p:cNvSpPr txBox="1"/>
            <p:nvPr/>
          </p:nvSpPr>
          <p:spPr>
            <a:xfrm>
              <a:off x="7189218" y="5343366"/>
              <a:ext cx="2290950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T+T+X</a:t>
              </a:r>
              <a:r>
                <a:rPr lang="en-US" baseline="-25000" dirty="0">
                  <a:solidFill>
                    <a:srgbClr val="2D2D8A"/>
                  </a:solidFill>
                </a:rPr>
                <a:t>2</a:t>
              </a:r>
              <a:r>
                <a:rPr lang="en-US" dirty="0">
                  <a:solidFill>
                    <a:srgbClr val="2D2D8A"/>
                  </a:solidFill>
                </a:rPr>
                <a:t> = O + 10*X</a:t>
              </a:r>
              <a:r>
                <a:rPr lang="en-US" baseline="-25000" dirty="0">
                  <a:solidFill>
                    <a:srgbClr val="2D2D8A"/>
                  </a:solidFill>
                </a:rPr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ABC26BB-04D4-C70E-6A79-E1756EA71221}"/>
                </a:ext>
              </a:extLst>
            </p:cNvPr>
            <p:cNvSpPr txBox="1"/>
            <p:nvPr/>
          </p:nvSpPr>
          <p:spPr>
            <a:xfrm>
              <a:off x="6542112" y="6354907"/>
              <a:ext cx="840272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X</a:t>
              </a:r>
              <a:r>
                <a:rPr lang="en-US" baseline="-25000" dirty="0">
                  <a:solidFill>
                    <a:srgbClr val="2D2D8A"/>
                  </a:solidFill>
                </a:rPr>
                <a:t>3</a:t>
              </a:r>
              <a:r>
                <a:rPr lang="en-US" dirty="0">
                  <a:solidFill>
                    <a:srgbClr val="2D2D8A"/>
                  </a:solidFill>
                </a:rPr>
                <a:t> = F</a:t>
              </a:r>
              <a:endParaRPr lang="en-US" baseline="-25000" dirty="0">
                <a:solidFill>
                  <a:srgbClr val="2D2D8A"/>
                </a:solidFill>
              </a:endParaRPr>
            </a:p>
          </p:txBody>
        </p:sp>
        <p:sp>
          <p:nvSpPr>
            <p:cNvPr id="45070" name="TextBox 129">
              <a:extLst>
                <a:ext uri="{FF2B5EF4-FFF2-40B4-BE49-F238E27FC236}">
                  <a16:creationId xmlns:a16="http://schemas.microsoft.com/office/drawing/2014/main" id="{5FFA5B96-4E5E-6BF9-1D58-AD83C0641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8761" y="1897103"/>
              <a:ext cx="24692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Non-pairwise CSP: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87C0AA6-CA96-0AD1-AF1A-2144FA36C760}"/>
                </a:ext>
              </a:extLst>
            </p:cNvPr>
            <p:cNvSpPr txBox="1"/>
            <p:nvPr/>
          </p:nvSpPr>
          <p:spPr>
            <a:xfrm>
              <a:off x="7785089" y="3219166"/>
              <a:ext cx="1173687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X</a:t>
              </a:r>
              <a:r>
                <a:rPr lang="en-US" baseline="-25000" dirty="0">
                  <a:solidFill>
                    <a:srgbClr val="2D2D8A"/>
                  </a:solidFill>
                </a:rPr>
                <a:t>1</a:t>
              </a:r>
              <a:r>
                <a:rPr lang="en-US" dirty="0">
                  <a:solidFill>
                    <a:srgbClr val="2D2D8A"/>
                  </a:solidFill>
                </a:rPr>
                <a:t> = {0,1}</a:t>
              </a:r>
              <a:endParaRPr lang="en-US" baseline="-25000" dirty="0">
                <a:solidFill>
                  <a:srgbClr val="2D2D8A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A6E5C04-7D86-FE78-B8B9-EF34218E9310}"/>
                </a:ext>
              </a:extLst>
            </p:cNvPr>
            <p:cNvSpPr txBox="1"/>
            <p:nvPr/>
          </p:nvSpPr>
          <p:spPr>
            <a:xfrm>
              <a:off x="7785089" y="4603127"/>
              <a:ext cx="1173687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X</a:t>
              </a:r>
              <a:r>
                <a:rPr lang="en-US" baseline="-25000" dirty="0">
                  <a:solidFill>
                    <a:srgbClr val="2D2D8A"/>
                  </a:solidFill>
                </a:rPr>
                <a:t>2</a:t>
              </a:r>
              <a:r>
                <a:rPr lang="en-US" dirty="0">
                  <a:solidFill>
                    <a:srgbClr val="2D2D8A"/>
                  </a:solidFill>
                </a:rPr>
                <a:t> = {0,1}</a:t>
              </a:r>
              <a:endParaRPr lang="en-US" baseline="-25000" dirty="0">
                <a:solidFill>
                  <a:srgbClr val="2D2D8A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06C12E-B36C-4F24-5AB0-487EF66C3051}"/>
                </a:ext>
              </a:extLst>
            </p:cNvPr>
            <p:cNvSpPr txBox="1"/>
            <p:nvPr/>
          </p:nvSpPr>
          <p:spPr>
            <a:xfrm>
              <a:off x="7880337" y="5862130"/>
              <a:ext cx="1173687" cy="3692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2D2D8A"/>
                  </a:solidFill>
                </a:rPr>
                <a:t>X</a:t>
              </a:r>
              <a:r>
                <a:rPr lang="en-US" baseline="-25000" dirty="0">
                  <a:solidFill>
                    <a:srgbClr val="2D2D8A"/>
                  </a:solidFill>
                </a:rPr>
                <a:t>3</a:t>
              </a:r>
              <a:r>
                <a:rPr lang="en-US" dirty="0">
                  <a:solidFill>
                    <a:srgbClr val="2D2D8A"/>
                  </a:solidFill>
                </a:rPr>
                <a:t> = {0,1}</a:t>
              </a:r>
              <a:endParaRPr lang="en-US" baseline="-25000" dirty="0">
                <a:solidFill>
                  <a:srgbClr val="2D2D8A"/>
                </a:solidFill>
              </a:endParaRP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FE131059-049E-A230-B974-A91BF0C70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27237"/>
            <a:ext cx="487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Variables:</a:t>
            </a:r>
          </a:p>
          <a:p>
            <a:endParaRPr lang="en-US" sz="2800" kern="0" dirty="0"/>
          </a:p>
          <a:p>
            <a:r>
              <a:rPr lang="en-US" sz="2800" kern="0" dirty="0"/>
              <a:t>Domains:</a:t>
            </a:r>
          </a:p>
          <a:p>
            <a:endParaRPr lang="en-US" sz="2800" kern="0" dirty="0"/>
          </a:p>
          <a:p>
            <a:r>
              <a:rPr lang="en-US" sz="2800" kern="0" dirty="0"/>
              <a:t>Constraints:</a:t>
            </a:r>
          </a:p>
          <a:p>
            <a:endParaRPr lang="en-US" sz="2800" kern="0" dirty="0"/>
          </a:p>
        </p:txBody>
      </p:sp>
      <p:pic>
        <p:nvPicPr>
          <p:cNvPr id="4" name="Picture 6" descr="txp_fig">
            <a:extLst>
              <a:ext uri="{FF2B5EF4-FFF2-40B4-BE49-F238E27FC236}">
                <a16:creationId xmlns:a16="http://schemas.microsoft.com/office/drawing/2014/main" id="{6EF30948-B545-3FDC-0BB1-1A6CD9C8E4F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2708273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txp_fig">
            <a:extLst>
              <a:ext uri="{FF2B5EF4-FFF2-40B4-BE49-F238E27FC236}">
                <a16:creationId xmlns:a16="http://schemas.microsoft.com/office/drawing/2014/main" id="{D5CE2BB5-DCCA-B32A-79F4-6564A75380B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5514" y="3665537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txp_fig">
            <a:extLst>
              <a:ext uri="{FF2B5EF4-FFF2-40B4-BE49-F238E27FC236}">
                <a16:creationId xmlns:a16="http://schemas.microsoft.com/office/drawing/2014/main" id="{96EE230F-081D-A0DA-7C97-A7EA196C26B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2501" y="5448299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txp_fig">
            <a:extLst>
              <a:ext uri="{FF2B5EF4-FFF2-40B4-BE49-F238E27FC236}">
                <a16:creationId xmlns:a16="http://schemas.microsoft.com/office/drawing/2014/main" id="{DB4599DD-9E3E-53DD-F22C-04FAEEFA992F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6142036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txp_fig">
            <a:extLst>
              <a:ext uri="{FF2B5EF4-FFF2-40B4-BE49-F238E27FC236}">
                <a16:creationId xmlns:a16="http://schemas.microsoft.com/office/drawing/2014/main" id="{12C7FD51-0B36-4DD9-526C-9795B4D167F9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1389" y="4772025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9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1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8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8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6"/>
            <a:ext cx="282339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5" y="3784005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6" y="4718446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4" y="5175646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DDCA-A533-23F5-88F8-986CFF4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Knapsack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BBACA-6134-F0F8-7D15-BAF02C790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t="23333" r="29375" b="12222"/>
          <a:stretch/>
        </p:blipFill>
        <p:spPr>
          <a:xfrm>
            <a:off x="457200" y="2209800"/>
            <a:ext cx="510540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A93D5-2D0F-BC7C-CF77-53BC5B99731E}"/>
              </a:ext>
            </a:extLst>
          </p:cNvPr>
          <p:cNvSpPr txBox="1"/>
          <p:nvPr/>
        </p:nvSpPr>
        <p:spPr>
          <a:xfrm>
            <a:off x="304800" y="14478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Which items should be put in the bag to maximize the profit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90F22-6BDC-F2CD-9651-320480459249}"/>
              </a:ext>
            </a:extLst>
          </p:cNvPr>
          <p:cNvSpPr txBox="1"/>
          <p:nvPr/>
        </p:nvSpPr>
        <p:spPr>
          <a:xfrm>
            <a:off x="6477000" y="2301220"/>
            <a:ext cx="52578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Domain: { G, B, R, Y, P }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2"/>
              </a:solidFill>
              <a:latin typeface="Calibri" pitchFamily="34" charset="0"/>
              <a:ea typeface="ＭＳ Ｐゴシック" panose="020B0600070205080204" pitchFamily="34" charset="-128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Variable: { 0, …, 9 }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2"/>
              </a:solidFill>
              <a:latin typeface="Calibri" pitchFamily="34" charset="0"/>
              <a:ea typeface="ＭＳ Ｐゴシック" panose="020B0600070205080204" pitchFamily="34" charset="-128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Constraint: </a:t>
            </a:r>
          </a:p>
          <a:p>
            <a:pPr marL="914389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12 G + 2 B + 1 R + 4 Y + 1 P &lt;= 15</a:t>
            </a:r>
          </a:p>
          <a:p>
            <a:pPr marL="914389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Find second constraint </a:t>
            </a:r>
          </a:p>
        </p:txBody>
      </p:sp>
    </p:spTree>
    <p:extLst>
      <p:ext uri="{BB962C8B-B14F-4D97-AF65-F5344CB8AC3E}">
        <p14:creationId xmlns:p14="http://schemas.microsoft.com/office/powerpoint/2010/main" val="305757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091C47-A668-4E88-9A2D-915CAB8CE5E2}"/>
                  </a:ext>
                </a:extLst>
              </p14:cNvPr>
              <p14:cNvContentPartPr/>
              <p14:nvPr/>
            </p14:nvContentPartPr>
            <p14:xfrm>
              <a:off x="5441036" y="318350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091C47-A668-4E88-9A2D-915CAB8CE5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2036" y="3174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1412E0-11B3-40C7-84E7-59065CAD575E}"/>
                  </a:ext>
                </a:extLst>
              </p14:cNvPr>
              <p14:cNvContentPartPr/>
              <p14:nvPr/>
            </p14:nvContentPartPr>
            <p14:xfrm>
              <a:off x="5920196" y="382322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1412E0-11B3-40C7-84E7-59065CAD57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196" y="38142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D1AC5AF-1353-4D7B-90EE-AF521F9A9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248400" cy="520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AD47D5-A1B0-4F59-9161-5E5F489BA354}"/>
                  </a:ext>
                </a:extLst>
              </p14:cNvPr>
              <p14:cNvContentPartPr/>
              <p14:nvPr/>
            </p14:nvContentPartPr>
            <p14:xfrm>
              <a:off x="7189916" y="451046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AD47D5-A1B0-4F59-9161-5E5F489BA3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0916" y="45014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1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8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4" y="1228165"/>
            <a:ext cx="3021106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8" y="1417799"/>
            <a:ext cx="4281582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79" y="2141727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7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0"/>
            <a:ext cx="1201078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5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 descr="C:\Users\Dan\Dropbox\Office\CS 188\Ketrina Art\CSPs\MapColorin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05018" y="4178300"/>
            <a:ext cx="3929782" cy="2070100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2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0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2035-2B64-1DC6-1B78-4DE21F55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4FEF-F79D-73A8-3B8F-8469AA52C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9834" y="1600200"/>
            <a:ext cx="10954966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One of the major goals of AI is to help humans in solving complex tasks</a:t>
            </a:r>
          </a:p>
          <a:p>
            <a:pPr lvl="1" eaLnBrk="1" hangingPunct="1"/>
            <a:r>
              <a:rPr lang="en-US" altLang="en-US" dirty="0"/>
              <a:t>Assignment Problems:</a:t>
            </a:r>
          </a:p>
          <a:p>
            <a:pPr lvl="2"/>
            <a:r>
              <a:rPr lang="en-US" altLang="en-US" sz="1800" dirty="0"/>
              <a:t>Who teaches what class?</a:t>
            </a:r>
          </a:p>
          <a:p>
            <a:pPr lvl="1" eaLnBrk="1" hangingPunct="1"/>
            <a:r>
              <a:rPr lang="en-US" altLang="en-US" dirty="0"/>
              <a:t>Timetabling Problems: </a:t>
            </a:r>
          </a:p>
          <a:p>
            <a:pPr lvl="2"/>
            <a:r>
              <a:rPr lang="en-US" altLang="en-US" sz="1800" dirty="0"/>
              <a:t>Which class is offered when and where?</a:t>
            </a:r>
          </a:p>
          <a:p>
            <a:pPr lvl="1" eaLnBrk="1" hangingPunct="1"/>
            <a:r>
              <a:rPr lang="en-US" altLang="en-US" dirty="0"/>
              <a:t>Transportation Scheduling</a:t>
            </a:r>
          </a:p>
          <a:p>
            <a:pPr lvl="1" eaLnBrk="1" hangingPunct="1"/>
            <a:r>
              <a:rPr lang="en-US" altLang="en-US" dirty="0"/>
              <a:t>Job Scheduling</a:t>
            </a:r>
          </a:p>
          <a:p>
            <a:pPr lvl="1" eaLnBrk="1" hangingPunct="1"/>
            <a:r>
              <a:rPr lang="en-US" altLang="en-US" dirty="0"/>
              <a:t>Factory resource scheduling</a:t>
            </a:r>
          </a:p>
          <a:p>
            <a:pPr lvl="1" eaLnBrk="1" hangingPunct="1"/>
            <a:r>
              <a:rPr lang="en-US" altLang="en-US" dirty="0"/>
              <a:t>Floor Planning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95933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2459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3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7316459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r="67721"/>
          <a:stretch>
            <a:fillRect/>
          </a:stretch>
        </p:blipFill>
        <p:spPr bwMode="auto">
          <a:xfrm>
            <a:off x="8686800" y="1364304"/>
            <a:ext cx="2819400" cy="2369496"/>
          </a:xfrm>
          <a:prstGeom prst="rect">
            <a:avLst/>
          </a:prstGeom>
          <a:noFill/>
        </p:spPr>
      </p:pic>
      <p:pic>
        <p:nvPicPr>
          <p:cNvPr id="6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l="66619"/>
          <a:stretch>
            <a:fillRect/>
          </a:stretch>
        </p:blipFill>
        <p:spPr bwMode="auto">
          <a:xfrm>
            <a:off x="8534400" y="3802704"/>
            <a:ext cx="2915629" cy="2369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3" y="2617786"/>
            <a:ext cx="1665614" cy="27789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0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520" y="1447800"/>
            <a:ext cx="495268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Scheduling problems: e.g., when can we all meet?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 descr="C:\Users\Dan\Dropbox\Office\CS 188\Ketrina Art\CSPs\RealCSP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936898"/>
            <a:ext cx="6248400" cy="2778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:\Users\Dan\Dropbox\Office\CS 188\Ketrina Art\CSPs\CSPs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13" y="1524000"/>
            <a:ext cx="8866187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0800" y="1544637"/>
            <a:ext cx="5359577" cy="417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41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a specialized class of identification problems</a:t>
            </a:r>
          </a:p>
        </p:txBody>
      </p:sp>
      <p:pic>
        <p:nvPicPr>
          <p:cNvPr id="11266" name="Picture 2" descr="C:\Users\Dan\Dropbox\Office\CS 188\Ketrina Art\CSPs\IdentificationVsPlanning.png"/>
          <p:cNvPicPr>
            <a:picLocks noChangeAspect="1" noChangeArrowheads="1"/>
          </p:cNvPicPr>
          <p:nvPr/>
        </p:nvPicPr>
        <p:blipFill>
          <a:blip r:embed="rId2" cstate="print"/>
          <a:srcRect r="52500" b="34000"/>
          <a:stretch>
            <a:fillRect/>
          </a:stretch>
        </p:blipFill>
        <p:spPr bwMode="auto">
          <a:xfrm>
            <a:off x="7620000" y="3809999"/>
            <a:ext cx="3071092" cy="2667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7162800" y="1981200"/>
            <a:ext cx="3352800" cy="2209800"/>
            <a:chOff x="7467600" y="4343400"/>
            <a:chExt cx="3352800" cy="2209800"/>
          </a:xfrm>
        </p:grpSpPr>
        <p:pic>
          <p:nvPicPr>
            <p:cNvPr id="6" name="Picture 2" descr="C:\Users\Dan\Dropbox\Office\CS 188\Ketrina Art\CSPs\IdentificationVsPlanni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0" t="42000"/>
            <a:stretch>
              <a:fillRect/>
            </a:stretch>
          </p:blipFill>
          <p:spPr bwMode="auto">
            <a:xfrm>
              <a:off x="7467600" y="4343400"/>
              <a:ext cx="3352800" cy="22098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752600"/>
            <a:ext cx="7315200" cy="4278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with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183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775963A-C725-4BD0-9ED5-285454B2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127" y="912813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4418C4D-5BAA-48BF-97F0-46FEDDFCF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8382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C109FF4-7BB8-449A-8EB6-2F38E8A5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4789" y="3505201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61EF87D-98A2-4469-A627-AE049F43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127" y="17526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CCC57AA-82FF-4375-AD24-29F12F1D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9906" y="17526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A13FE97-7D55-47F8-B962-F64AA442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84" y="17526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3249757-02E9-4636-A0EB-DCBCCBDC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9962" y="2668589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30F55084-3380-41E2-AF5E-A0C6BFAD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5187" y="26670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3C812AF-251F-471C-9217-1A24F096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393" y="2668589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D97D467-708A-4E72-BBAD-75CFC1D4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9564" y="3510758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84C9F1D-5447-4AC1-93E5-B7AA0A36D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127" y="35052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353484DF-727A-4B20-9EF1-30B8C2BC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4062" y="4267201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57E27DD-F512-43E6-B290-2DF29946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7" y="4272758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1E0C88F4-6D9D-4F5D-AE70-DB077B2C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2672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4A5D6152-0A6B-494E-B583-0D351989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5200" y="5060672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D117516F-8AE1-4543-9CEE-E0E337C7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9975" y="5066229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857549D0-DB7C-4C8F-A07A-8A5D9613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538" y="5060671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1A22E22C-2D2B-4023-B300-647560ED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036" y="591302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510BA818-B9FA-4420-B0D0-AB58CE90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811" y="5918577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6C9A2EE-78F5-48A6-9B4E-3C5E6F39A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26" y="5913019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B40B142A-8283-4D16-A24D-7AB45B3C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5451" y="838200"/>
            <a:ext cx="972000" cy="8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 descr="C:\Users\Dan\Dropbox\Office\CS 188\Ketrina Art\CSPs\Backtracking.png">
            <a:extLst>
              <a:ext uri="{FF2B5EF4-FFF2-40B4-BE49-F238E27FC236}">
                <a16:creationId xmlns:a16="http://schemas.microsoft.com/office/drawing/2014/main" id="{91CB45DC-C0D0-4066-9135-CB06D1B9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29964" y="4038323"/>
            <a:ext cx="4572000" cy="2673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4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0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0" y="1474413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8" y="1474413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1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847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7924800" y="1828800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4551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Before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 dirty="0">
                <a:solidFill>
                  <a:srgbClr val="C0504D"/>
                </a:solidFill>
                <a:ea typeface="ＭＳ Ｐゴシック" panose="020B0600070205080204" pitchFamily="34" charset="-128"/>
              </a:rPr>
              <a:t>Reduce the search space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Arc-consistency, path-consistency,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400" dirty="0">
                <a:ea typeface="ＭＳ Ｐゴシック" panose="020B0600070205080204" pitchFamily="34" charset="-128"/>
              </a:rPr>
              <a:t>-consistency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Variable ordering (fixed)</a:t>
            </a:r>
          </a:p>
          <a:p>
            <a:pPr lvl="3" eaLnBrk="1" hangingPunct="1">
              <a:lnSpc>
                <a:spcPct val="80000"/>
              </a:lnSpc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During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 dirty="0">
                <a:solidFill>
                  <a:srgbClr val="C0504D"/>
                </a:solidFill>
                <a:ea typeface="ＭＳ Ｐゴシック" panose="020B0600070205080204" pitchFamily="34" charset="-128"/>
              </a:rPr>
              <a:t>Look-ahead schemes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Detecting failure early; reduce the search space if possible</a:t>
            </a:r>
            <a:endParaRPr lang="en-US" altLang="en-US" sz="2000" i="1" dirty="0"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Which variable should be assigned next?</a:t>
            </a:r>
            <a:endParaRPr lang="en-US" altLang="en-US" sz="2000" i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Which value should we explore first?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 dirty="0">
                <a:solidFill>
                  <a:srgbClr val="C0504D"/>
                </a:solidFill>
                <a:ea typeface="ＭＳ Ｐゴシック" panose="020B0600070205080204" pitchFamily="34" charset="-128"/>
              </a:rPr>
              <a:t>Look-back schemes</a:t>
            </a:r>
            <a:r>
              <a:rPr lang="en-US" altLang="en-US" sz="2400" dirty="0">
                <a:ea typeface="ＭＳ Ｐゴシック" panose="020B0600070205080204" pitchFamily="34" charset="-128"/>
              </a:rPr>
              <a:t>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 err="1">
                <a:ea typeface="ＭＳ Ｐゴシック" panose="020B0600070205080204" pitchFamily="34" charset="-128"/>
              </a:rPr>
              <a:t>Backjumping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Constraint recording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Dependency-directed backtracking</a:t>
            </a:r>
          </a:p>
          <a:p>
            <a:pPr lvl="1" eaLnBrk="1" hangingPunct="1"/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7924800" y="1828800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Look-Ahead</a:t>
            </a:r>
          </a:p>
        </p:txBody>
      </p:sp>
      <p:pic>
        <p:nvPicPr>
          <p:cNvPr id="8194" name="Picture 2" descr="C:\Users\Dan\Dropbox\Office\CS 188\Ketrina Art\CSPs\Filte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0000" y="1295400"/>
            <a:ext cx="5472000" cy="306789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F94BC-316E-B0E4-376F-7A4BA61FDA88}"/>
              </a:ext>
            </a:extLst>
          </p:cNvPr>
          <p:cNvSpPr txBox="1"/>
          <p:nvPr/>
        </p:nvSpPr>
        <p:spPr>
          <a:xfrm>
            <a:off x="1295400" y="4800600"/>
            <a:ext cx="10058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Intuition: </a:t>
            </a:r>
          </a:p>
          <a:p>
            <a:pPr lvl="1" eaLnBrk="1" hangingPunct="1"/>
            <a:r>
              <a:rPr lang="en-US" altLang="en-US" sz="1800" dirty="0">
                <a:ea typeface="ＭＳ Ｐゴシック" panose="020B0600070205080204" pitchFamily="34" charset="-128"/>
              </a:rPr>
              <a:t>Apply propagation at each node in the search tree	(reduce future branching)</a:t>
            </a:r>
          </a:p>
          <a:p>
            <a:pPr lvl="1" eaLnBrk="1" hangingPunct="1"/>
            <a:r>
              <a:rPr lang="en-US" altLang="en-US" sz="1800" dirty="0">
                <a:ea typeface="ＭＳ Ｐゴシック" panose="020B0600070205080204" pitchFamily="34" charset="-128"/>
              </a:rPr>
              <a:t>Choose a </a:t>
            </a:r>
            <a:r>
              <a:rPr lang="en-US" altLang="en-US" sz="18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variable</a:t>
            </a:r>
            <a:r>
              <a:rPr lang="en-US" altLang="en-US" sz="1800" dirty="0">
                <a:ea typeface="ＭＳ Ｐゴシック" panose="020B0600070205080204" pitchFamily="34" charset="-128"/>
              </a:rPr>
              <a:t> that will detect failures early      	(low branching factor)</a:t>
            </a:r>
          </a:p>
          <a:p>
            <a:pPr lvl="1" eaLnBrk="1" hangingPunct="1"/>
            <a:r>
              <a:rPr lang="en-US" altLang="en-US" sz="1800" dirty="0">
                <a:ea typeface="ＭＳ Ｐゴシック" panose="020B0600070205080204" pitchFamily="34" charset="-128"/>
              </a:rPr>
              <a:t>Choose </a:t>
            </a:r>
            <a:r>
              <a:rPr lang="en-US" altLang="en-US" sz="18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value</a:t>
            </a:r>
            <a:r>
              <a:rPr lang="en-US" altLang="en-US" sz="1800" dirty="0">
                <a:ea typeface="ＭＳ Ｐゴシック" panose="020B0600070205080204" pitchFamily="34" charset="-128"/>
              </a:rPr>
              <a:t> least likely to yield a dead-end          	(find solution early if possible)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0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05000"/>
            <a:ext cx="7736295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0"/>
            <a:ext cx="6373906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F1D70D-758F-0DF7-645A-74C8B3E67B97}"/>
              </a:ext>
            </a:extLst>
          </p:cNvPr>
          <p:cNvGrpSpPr/>
          <p:nvPr/>
        </p:nvGrpSpPr>
        <p:grpSpPr>
          <a:xfrm>
            <a:off x="1330750" y="2679849"/>
            <a:ext cx="1770530" cy="1498301"/>
            <a:chOff x="1219200" y="2667000"/>
            <a:chExt cx="1770530" cy="1498301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53061" t="470" r="31633" b="65372"/>
            <a:stretch>
              <a:fillRect/>
            </a:stretch>
          </p:blipFill>
          <p:spPr bwMode="auto">
            <a:xfrm>
              <a:off x="1219200" y="2667000"/>
              <a:ext cx="1752600" cy="1498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1312862" y="3146752"/>
              <a:ext cx="5921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WA</a:t>
              </a: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905000" y="3257550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SA</a:t>
              </a:r>
            </a:p>
          </p:txBody>
        </p:sp>
        <p:sp>
          <p:nvSpPr>
            <p:cNvPr id="44" name="Text Box 25"/>
            <p:cNvSpPr txBox="1">
              <a:spLocks noChangeArrowheads="1"/>
            </p:cNvSpPr>
            <p:nvPr/>
          </p:nvSpPr>
          <p:spPr bwMode="auto">
            <a:xfrm>
              <a:off x="1828800" y="2918152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NT</a:t>
              </a:r>
            </a:p>
          </p:txBody>
        </p:sp>
        <p:sp>
          <p:nvSpPr>
            <p:cNvPr id="45" name="Text Box 26"/>
            <p:cNvSpPr txBox="1">
              <a:spLocks noChangeArrowheads="1"/>
            </p:cNvSpPr>
            <p:nvPr/>
          </p:nvSpPr>
          <p:spPr bwMode="auto">
            <a:xfrm>
              <a:off x="2286000" y="2994352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Q</a:t>
              </a:r>
            </a:p>
          </p:txBody>
        </p:sp>
        <p:sp>
          <p:nvSpPr>
            <p:cNvPr id="46" name="Text Box 27"/>
            <p:cNvSpPr txBox="1">
              <a:spLocks noChangeArrowheads="1"/>
            </p:cNvSpPr>
            <p:nvPr/>
          </p:nvSpPr>
          <p:spPr bwMode="auto">
            <a:xfrm>
              <a:off x="2362200" y="3402105"/>
              <a:ext cx="6223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>
                  <a:latin typeface="Calibri" pitchFamily="34" charset="0"/>
                </a:rPr>
                <a:t>NSW</a:t>
              </a:r>
            </a:p>
          </p:txBody>
        </p:sp>
        <p:sp>
          <p:nvSpPr>
            <p:cNvPr id="47" name="Text Box 28"/>
            <p:cNvSpPr txBox="1">
              <a:spLocks noChangeArrowheads="1"/>
            </p:cNvSpPr>
            <p:nvPr/>
          </p:nvSpPr>
          <p:spPr bwMode="auto">
            <a:xfrm>
              <a:off x="2367430" y="3639812"/>
              <a:ext cx="6223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V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Dan\Dropbox\Office\CS 188\Ketrina Art\CSPs\Orde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10218738" cy="4905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215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970741" y="2672975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 descr="C:\Users\Dan\Dropbox\Office\CS 188\Ketrina Art\CSPs\MR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9790" y="4391409"/>
            <a:ext cx="4829810" cy="2314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08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6957-6FEA-9B3D-5368-EA9BE483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Minimum Remaining </a:t>
            </a:r>
            <a:r>
              <a:rPr lang="en-US" dirty="0"/>
              <a:t>V</a:t>
            </a:r>
            <a:r>
              <a:rPr lang="en-US" sz="4400" dirty="0"/>
              <a:t>alues (MVR)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3A86FD-689D-B517-E339-DFAF8B8B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99067"/>
              </p:ext>
            </p:extLst>
          </p:nvPr>
        </p:nvGraphicFramePr>
        <p:xfrm>
          <a:off x="2428666" y="1676400"/>
          <a:ext cx="7334668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626">
                  <a:extLst>
                    <a:ext uri="{9D8B030D-6E8A-4147-A177-3AD203B41FA5}">
                      <a16:colId xmlns:a16="http://schemas.microsoft.com/office/drawing/2014/main" val="2515038610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010015734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975198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620849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32906510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262920598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7467485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21789390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4351679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730317680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0392827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40229849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6158091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46818591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938833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6045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7314357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94242213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1259867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25304009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615758072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221124082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57810161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28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505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5CDF0AA-B476-CA6A-FC6A-5227DC7CA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78602"/>
              </p:ext>
            </p:extLst>
          </p:nvPr>
        </p:nvGraphicFramePr>
        <p:xfrm>
          <a:off x="2428666" y="2590800"/>
          <a:ext cx="7334668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878">
                  <a:extLst>
                    <a:ext uri="{9D8B030D-6E8A-4147-A177-3AD203B41FA5}">
                      <a16:colId xmlns:a16="http://schemas.microsoft.com/office/drawing/2014/main" val="1077391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2240069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098148464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48543524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5335206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940680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12085722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22555203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0770383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660277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68066933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06303853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1481753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8320958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05708752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85257717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722638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590818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85018237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580667164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757967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227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05FA7A0-C015-67C3-07A5-EA51BF6BF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267506"/>
              </p:ext>
            </p:extLst>
          </p:nvPr>
        </p:nvGraphicFramePr>
        <p:xfrm>
          <a:off x="2407589" y="3124200"/>
          <a:ext cx="7334668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878">
                  <a:extLst>
                    <a:ext uri="{9D8B030D-6E8A-4147-A177-3AD203B41FA5}">
                      <a16:colId xmlns:a16="http://schemas.microsoft.com/office/drawing/2014/main" val="1077391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2240069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098148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940680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12085722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22555203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0770383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660277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68066933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06303853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1481753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8320958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05708752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85257717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722638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590818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85018237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580667164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757967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227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D5A4D7B-E8C6-325E-7AE3-7A702DC63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186276"/>
              </p:ext>
            </p:extLst>
          </p:nvPr>
        </p:nvGraphicFramePr>
        <p:xfrm>
          <a:off x="2407589" y="3657600"/>
          <a:ext cx="7334668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878">
                  <a:extLst>
                    <a:ext uri="{9D8B030D-6E8A-4147-A177-3AD203B41FA5}">
                      <a16:colId xmlns:a16="http://schemas.microsoft.com/office/drawing/2014/main" val="1077391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2240069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098148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940680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12085722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22555203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30770383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660277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68066933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06303853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1481753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8320958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05708752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85257717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722638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5908187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85018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2273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61037E9-2D67-5F45-F413-C42927B59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47896"/>
              </p:ext>
            </p:extLst>
          </p:nvPr>
        </p:nvGraphicFramePr>
        <p:xfrm>
          <a:off x="2407589" y="4191000"/>
          <a:ext cx="7334668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878">
                  <a:extLst>
                    <a:ext uri="{9D8B030D-6E8A-4147-A177-3AD203B41FA5}">
                      <a16:colId xmlns:a16="http://schemas.microsoft.com/office/drawing/2014/main" val="1077391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2240069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098148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9406803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3120857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6602777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680669335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063038531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11481753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8320958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05708752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85257717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722638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5908187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85018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227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FBA7E8-51A1-44D4-EA71-D90B1FB13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15168"/>
              </p:ext>
            </p:extLst>
          </p:nvPr>
        </p:nvGraphicFramePr>
        <p:xfrm>
          <a:off x="2397861" y="4724400"/>
          <a:ext cx="7334668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878">
                  <a:extLst>
                    <a:ext uri="{9D8B030D-6E8A-4147-A177-3AD203B41FA5}">
                      <a16:colId xmlns:a16="http://schemas.microsoft.com/office/drawing/2014/main" val="1077391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2240069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098148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9406803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3120857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6602777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6806693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8320958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4057087526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852577173"/>
                    </a:ext>
                  </a:extLst>
                </a:gridCol>
                <a:gridCol w="349626">
                  <a:extLst>
                    <a:ext uri="{9D8B030D-6E8A-4147-A177-3AD203B41FA5}">
                      <a16:colId xmlns:a16="http://schemas.microsoft.com/office/drawing/2014/main" val="2722638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5908187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85018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227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0EA967B-C1A9-1925-E94A-A3707BF4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39574"/>
              </p:ext>
            </p:extLst>
          </p:nvPr>
        </p:nvGraphicFramePr>
        <p:xfrm>
          <a:off x="2407589" y="5245100"/>
          <a:ext cx="7334668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878">
                  <a:extLst>
                    <a:ext uri="{9D8B030D-6E8A-4147-A177-3AD203B41FA5}">
                      <a16:colId xmlns:a16="http://schemas.microsoft.com/office/drawing/2014/main" val="1077391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2240069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098148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9406803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3120857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6602777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6806693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8320958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4057087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65908187"/>
                    </a:ext>
                  </a:extLst>
                </a:gridCol>
                <a:gridCol w="1048878">
                  <a:extLst>
                    <a:ext uri="{9D8B030D-6E8A-4147-A177-3AD203B41FA5}">
                      <a16:colId xmlns:a16="http://schemas.microsoft.com/office/drawing/2014/main" val="285018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F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2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8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09CE-3323-418A-1A81-C3CA87C4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AC190-9DD9-32F9-1E95-05F68B2E2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3"/>
          <a:stretch/>
        </p:blipFill>
        <p:spPr bwMode="auto">
          <a:xfrm>
            <a:off x="228599" y="1524000"/>
            <a:ext cx="11751339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626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11658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 eaLnBrk="1" hangingPunct="1"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16386" name="Picture 2" descr="C:\Users\Dan\Dropbox\Office\CS 188\Ketrina Art\CSPs\LC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0482" y="4419600"/>
            <a:ext cx="4772918" cy="2286000"/>
          </a:xfrm>
          <a:prstGeom prst="rect">
            <a:avLst/>
          </a:prstGeom>
          <a:noFill/>
        </p:spPr>
      </p:pic>
      <p:pic>
        <p:nvPicPr>
          <p:cNvPr id="2" name="Picture 5" descr="australia-least-constraining-value">
            <a:extLst>
              <a:ext uri="{FF2B5EF4-FFF2-40B4-BE49-F238E27FC236}">
                <a16:creationId xmlns:a16="http://schemas.microsoft.com/office/drawing/2014/main" id="{A597CC52-D0A1-F287-CEEF-9C77E579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07" y="2819400"/>
            <a:ext cx="8574087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6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0"/>
            <a:ext cx="3200400" cy="461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8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Dan\Dropbox\Office\CS 188\Ketrina Art\CSPs\ArcConsistenc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9469" y="3810000"/>
            <a:ext cx="4200131" cy="1747370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2" y="2698376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0" y="28003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0" y="24697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0" y="25459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5" y="29449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0" y="3200401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8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8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8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0"/>
            <a:ext cx="1905000" cy="1200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2" y="2873188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0" y="29493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0" y="26445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0" y="271182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1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0" y="3348318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997102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8629" y="1143000"/>
            <a:ext cx="8154742" cy="4854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34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DC19B7E-425C-4458-925C-5141D4D4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CSP Example</a:t>
            </a:r>
          </a:p>
        </p:txBody>
      </p:sp>
      <p:pic>
        <p:nvPicPr>
          <p:cNvPr id="5" name="Content Placeholder 4" descr="Diagram, map&#10;&#10;Description automatically generated">
            <a:extLst>
              <a:ext uri="{FF2B5EF4-FFF2-40B4-BE49-F238E27FC236}">
                <a16:creationId xmlns:a16="http://schemas.microsoft.com/office/drawing/2014/main" id="{67EE03A3-939F-40C1-8206-C12F3A667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10101" r="5820" b="12452"/>
          <a:stretch/>
        </p:blipFill>
        <p:spPr>
          <a:xfrm>
            <a:off x="609600" y="1221260"/>
            <a:ext cx="3886200" cy="4831490"/>
          </a:xfrm>
          <a:noFill/>
        </p:spPr>
      </p:pic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96E7190C-E612-47DA-BED6-1AA8B9A09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26787"/>
            <a:ext cx="3814740" cy="4525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A617BD-E393-4401-A156-31FA7F4CBCE6}"/>
                  </a:ext>
                </a:extLst>
              </p14:cNvPr>
              <p14:cNvContentPartPr/>
              <p14:nvPr/>
            </p14:nvContentPartPr>
            <p14:xfrm>
              <a:off x="1574265" y="195190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A617BD-E393-4401-A156-31FA7F4CBC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5625" y="19429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67DCD07-04BC-42EB-9CBC-5F6CF7459910}"/>
              </a:ext>
            </a:extLst>
          </p:cNvPr>
          <p:cNvGrpSpPr/>
          <p:nvPr/>
        </p:nvGrpSpPr>
        <p:grpSpPr>
          <a:xfrm>
            <a:off x="1511985" y="1863705"/>
            <a:ext cx="335160" cy="302400"/>
            <a:chOff x="1511985" y="1863705"/>
            <a:chExt cx="3351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703FBF-EE02-4714-8CC3-9FEB2CE70F1C}"/>
                    </a:ext>
                  </a:extLst>
                </p14:cNvPr>
                <p14:cNvContentPartPr/>
                <p14:nvPr/>
              </p14:nvContentPartPr>
              <p14:xfrm>
                <a:off x="1511985" y="1863705"/>
                <a:ext cx="292680" cy="27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703FBF-EE02-4714-8CC3-9FEB2CE70F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3345" y="1855065"/>
                  <a:ext cx="310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53770C-0B9F-47DC-9611-912AD808E4A0}"/>
                    </a:ext>
                  </a:extLst>
                </p14:cNvPr>
                <p14:cNvContentPartPr/>
                <p14:nvPr/>
              </p14:nvContentPartPr>
              <p14:xfrm>
                <a:off x="1833105" y="2096265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53770C-0B9F-47DC-9611-912AD808E4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4465" y="2087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E4CE59-4EB2-4BF3-A523-ACAD7576CA65}"/>
                    </a:ext>
                  </a:extLst>
                </p14:cNvPr>
                <p14:cNvContentPartPr/>
                <p14:nvPr/>
              </p14:nvContentPartPr>
              <p14:xfrm>
                <a:off x="1787745" y="2104545"/>
                <a:ext cx="59400" cy="6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E4CE59-4EB2-4BF3-A523-ACAD7576CA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78745" y="2095545"/>
                  <a:ext cx="7704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6620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4DD5-A569-9753-9BF2-C1A1F1E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Algorithm, AC-3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691D-34C4-9F7D-A831-13E4CC829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08199"/>
          </a:xfrm>
        </p:spPr>
        <p:txBody>
          <a:bodyPr/>
          <a:lstStyle/>
          <a:p>
            <a:r>
              <a:rPr lang="en-US" sz="2400" dirty="0"/>
              <a:t>Keep a set of arcs to be considered: pick one arc 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i="1" dirty="0">
                <a:solidFill>
                  <a:srgbClr val="C00000"/>
                </a:solidFill>
              </a:rPr>
              <a:t>X, Y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at the time and make it consistent (i.e., make arc </a:t>
            </a:r>
            <a:r>
              <a:rPr lang="en-US" sz="2400" i="1" dirty="0">
                <a:solidFill>
                  <a:srgbClr val="C00000"/>
                </a:solidFill>
              </a:rPr>
              <a:t>X</a:t>
            </a:r>
            <a:r>
              <a:rPr lang="en-US" sz="2400" dirty="0"/>
              <a:t> consistent to </a:t>
            </a:r>
            <a:r>
              <a:rPr lang="en-US" sz="2400" i="1" dirty="0">
                <a:solidFill>
                  <a:srgbClr val="C00000"/>
                </a:solidFill>
              </a:rPr>
              <a:t>Y</a:t>
            </a:r>
            <a:r>
              <a:rPr lang="en-US" sz="2400" dirty="0"/>
              <a:t>). </a:t>
            </a:r>
          </a:p>
          <a:p>
            <a:pPr lvl="1"/>
            <a:r>
              <a:rPr lang="en-US" sz="2000" dirty="0"/>
              <a:t>Start with the set of all arcs </a:t>
            </a:r>
            <a:r>
              <a:rPr lang="en-US" sz="2000" dirty="0">
                <a:solidFill>
                  <a:srgbClr val="C00000"/>
                </a:solidFill>
              </a:rPr>
              <a:t>{(</a:t>
            </a:r>
            <a:r>
              <a:rPr lang="en-US" sz="2000" i="1" dirty="0">
                <a:solidFill>
                  <a:srgbClr val="C00000"/>
                </a:solidFill>
              </a:rPr>
              <a:t>X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i="1" dirty="0">
                <a:solidFill>
                  <a:srgbClr val="C00000"/>
                </a:solidFill>
              </a:rPr>
              <a:t>Y</a:t>
            </a:r>
            <a:r>
              <a:rPr lang="en-US" sz="2000" dirty="0">
                <a:solidFill>
                  <a:srgbClr val="C00000"/>
                </a:solidFill>
              </a:rPr>
              <a:t>), (</a:t>
            </a:r>
            <a:r>
              <a:rPr lang="en-US" sz="2000" i="1" dirty="0">
                <a:solidFill>
                  <a:srgbClr val="C00000"/>
                </a:solidFill>
              </a:rPr>
              <a:t>Y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i="1" dirty="0">
                <a:solidFill>
                  <a:srgbClr val="C00000"/>
                </a:solidFill>
              </a:rPr>
              <a:t>X</a:t>
            </a:r>
            <a:r>
              <a:rPr lang="en-US" sz="2000" dirty="0">
                <a:solidFill>
                  <a:srgbClr val="C00000"/>
                </a:solidFill>
              </a:rPr>
              <a:t>), (</a:t>
            </a:r>
            <a:r>
              <a:rPr lang="en-US" sz="2000" i="1" dirty="0">
                <a:solidFill>
                  <a:srgbClr val="C00000"/>
                </a:solidFill>
              </a:rPr>
              <a:t>X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i="1" dirty="0">
                <a:solidFill>
                  <a:srgbClr val="C00000"/>
                </a:solidFill>
              </a:rPr>
              <a:t>Z</a:t>
            </a:r>
            <a:r>
              <a:rPr lang="en-US" sz="2000" dirty="0">
                <a:solidFill>
                  <a:srgbClr val="C00000"/>
                </a:solidFill>
              </a:rPr>
              <a:t>), (</a:t>
            </a:r>
            <a:r>
              <a:rPr lang="en-US" sz="2000" i="1" dirty="0">
                <a:solidFill>
                  <a:srgbClr val="C00000"/>
                </a:solidFill>
              </a:rPr>
              <a:t>Z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i="1" dirty="0">
                <a:solidFill>
                  <a:srgbClr val="C00000"/>
                </a:solidFill>
              </a:rPr>
              <a:t>X</a:t>
            </a:r>
            <a:r>
              <a:rPr lang="en-US" sz="2000" dirty="0">
                <a:solidFill>
                  <a:srgbClr val="C00000"/>
                </a:solidFill>
              </a:rPr>
              <a:t>), …. }</a:t>
            </a:r>
            <a:r>
              <a:rPr lang="en-US" sz="2000" dirty="0"/>
              <a:t>.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  <a:p>
            <a:r>
              <a:rPr lang="en-US" sz="2400" dirty="0"/>
              <a:t>When an arc has been made arc consistent, does it ever need to be checked again? </a:t>
            </a:r>
          </a:p>
          <a:p>
            <a:pPr lvl="1"/>
            <a:r>
              <a:rPr lang="en-US" sz="2000" dirty="0"/>
              <a:t>An arc </a:t>
            </a:r>
            <a:r>
              <a:rPr lang="en-US" sz="2000" dirty="0">
                <a:solidFill>
                  <a:srgbClr val="C00000"/>
                </a:solidFill>
              </a:rPr>
              <a:t>(</a:t>
            </a:r>
            <a:r>
              <a:rPr lang="en-US" sz="2000" i="1" dirty="0">
                <a:solidFill>
                  <a:srgbClr val="C00000"/>
                </a:solidFill>
              </a:rPr>
              <a:t>Z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i="1" dirty="0">
                <a:solidFill>
                  <a:srgbClr val="C00000"/>
                </a:solidFill>
              </a:rPr>
              <a:t>X</a:t>
            </a:r>
            <a:r>
              <a:rPr lang="en-US" sz="2000" dirty="0">
                <a:solidFill>
                  <a:srgbClr val="C00000"/>
                </a:solidFill>
              </a:rPr>
              <a:t>) </a:t>
            </a:r>
            <a:r>
              <a:rPr lang="en-US" sz="2000" dirty="0"/>
              <a:t>needs to be revisited if the domain of </a:t>
            </a:r>
            <a:r>
              <a:rPr lang="en-US" sz="2000" i="1" dirty="0">
                <a:solidFill>
                  <a:srgbClr val="C00000"/>
                </a:solidFill>
              </a:rPr>
              <a:t>X </a:t>
            </a:r>
            <a:r>
              <a:rPr lang="en-US" sz="2000" dirty="0"/>
              <a:t>is revised.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FA235-E912-05F3-0B86-2A503B27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562350"/>
            <a:ext cx="101727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57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03FD-9F32-2667-73FB-9761E8B8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ARC-3 Example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8C0FB-0712-40D6-1CB5-4726CA206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37" y="1117600"/>
            <a:ext cx="7248525" cy="11715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4CF8C0-D2F9-04B0-FE30-580C3298E6D3}"/>
              </a:ext>
            </a:extLst>
          </p:cNvPr>
          <p:cNvSpPr txBox="1"/>
          <p:nvPr/>
        </p:nvSpPr>
        <p:spPr>
          <a:xfrm>
            <a:off x="228600" y="2704501"/>
            <a:ext cx="11734800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u="sng" dirty="0"/>
              <a:t>Remove 	</a:t>
            </a:r>
            <a:r>
              <a:rPr lang="pt-BR" sz="2000" b="1" u="sng" dirty="0">
                <a:solidFill>
                  <a:srgbClr val="C00000"/>
                </a:solidFill>
              </a:rPr>
              <a:t>D</a:t>
            </a:r>
            <a:r>
              <a:rPr lang="pt-BR" sz="2000" b="1" u="sng" baseline="-25000" dirty="0">
                <a:solidFill>
                  <a:srgbClr val="C00000"/>
                </a:solidFill>
              </a:rPr>
              <a:t>A</a:t>
            </a:r>
            <a:r>
              <a:rPr lang="pt-BR" sz="2000" b="1" u="sng" dirty="0"/>
              <a:t> 		</a:t>
            </a:r>
            <a:r>
              <a:rPr lang="pt-BR" sz="2000" b="1" u="sng" dirty="0">
                <a:solidFill>
                  <a:srgbClr val="C00000"/>
                </a:solidFill>
              </a:rPr>
              <a:t>D</a:t>
            </a:r>
            <a:r>
              <a:rPr lang="pt-BR" sz="2000" b="1" u="sng" baseline="-25000" dirty="0">
                <a:solidFill>
                  <a:srgbClr val="C00000"/>
                </a:solidFill>
              </a:rPr>
              <a:t>B</a:t>
            </a:r>
            <a:r>
              <a:rPr lang="pt-BR" sz="2000" b="1" u="sng" dirty="0"/>
              <a:t> 		</a:t>
            </a:r>
            <a:r>
              <a:rPr lang="pt-BR" sz="2000" b="1" u="sng" dirty="0">
                <a:solidFill>
                  <a:srgbClr val="C00000"/>
                </a:solidFill>
              </a:rPr>
              <a:t>D</a:t>
            </a:r>
            <a:r>
              <a:rPr lang="pt-BR" sz="2000" b="1" u="sng" baseline="-25000" dirty="0">
                <a:solidFill>
                  <a:srgbClr val="C00000"/>
                </a:solidFill>
              </a:rPr>
              <a:t>C</a:t>
            </a:r>
            <a:r>
              <a:rPr lang="pt-BR" sz="2000" b="1" u="sng" dirty="0"/>
              <a:t>		Add 		Queue___________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/>
              <a:t>		1234 		1234 		1234 				</a:t>
            </a:r>
            <a:r>
              <a:rPr lang="pt-BR" sz="2000" u="sng" dirty="0">
                <a:solidFill>
                  <a:srgbClr val="C00000"/>
                </a:solidFill>
              </a:rPr>
              <a:t>A&lt;B, B&lt;C, C&gt;B, B&gt;A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A&lt;B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123</a:t>
            </a:r>
            <a:r>
              <a:rPr lang="pt-BR" sz="2000" u="sng" dirty="0"/>
              <a:t> 		1234 		1234 				</a:t>
            </a:r>
            <a:r>
              <a:rPr lang="pt-BR" sz="2000" u="sng" dirty="0">
                <a:solidFill>
                  <a:srgbClr val="C00000"/>
                </a:solidFill>
              </a:rPr>
              <a:t>B&lt;C, C&gt;B, B&gt;A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B&lt;C</a:t>
            </a:r>
            <a:r>
              <a:rPr lang="pt-BR" sz="2000" u="sng" dirty="0"/>
              <a:t> 		123 		</a:t>
            </a:r>
            <a:r>
              <a:rPr lang="pt-BR" sz="2000" u="sng" dirty="0">
                <a:solidFill>
                  <a:srgbClr val="C00000"/>
                </a:solidFill>
              </a:rPr>
              <a:t>123</a:t>
            </a:r>
            <a:r>
              <a:rPr lang="pt-BR" sz="2000" u="sng" dirty="0"/>
              <a:t> 		1234 		</a:t>
            </a:r>
            <a:r>
              <a:rPr lang="pt-BR" sz="2000" b="1" u="sng" dirty="0">
                <a:solidFill>
                  <a:srgbClr val="239D5D"/>
                </a:solidFill>
              </a:rPr>
              <a:t>A&lt;B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C&gt;B, B&gt;A, </a:t>
            </a:r>
            <a:r>
              <a:rPr lang="pt-BR" sz="2000" b="1" u="sng" dirty="0">
                <a:solidFill>
                  <a:srgbClr val="C00000"/>
                </a:solidFill>
              </a:rPr>
              <a:t>A&lt;B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C&gt;B</a:t>
            </a:r>
            <a:r>
              <a:rPr lang="pt-BR" sz="2000" u="sng" dirty="0"/>
              <a:t> 		123 		123 		</a:t>
            </a:r>
            <a:r>
              <a:rPr lang="pt-BR" sz="2000" u="sng" dirty="0">
                <a:solidFill>
                  <a:srgbClr val="C00000"/>
                </a:solidFill>
              </a:rPr>
              <a:t>234</a:t>
            </a:r>
            <a:r>
              <a:rPr lang="pt-BR" sz="2000" u="sng" dirty="0"/>
              <a:t> 				</a:t>
            </a:r>
            <a:r>
              <a:rPr lang="pt-BR" sz="2000" u="sng" dirty="0">
                <a:solidFill>
                  <a:srgbClr val="C00000"/>
                </a:solidFill>
              </a:rPr>
              <a:t>B&gt;A, A&lt;B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B&gt;A</a:t>
            </a:r>
            <a:r>
              <a:rPr lang="pt-BR" sz="2000" u="sng" dirty="0"/>
              <a:t> 		123 		</a:t>
            </a:r>
            <a:r>
              <a:rPr lang="pt-BR" sz="2000" u="sng" dirty="0">
                <a:solidFill>
                  <a:srgbClr val="C00000"/>
                </a:solidFill>
              </a:rPr>
              <a:t>23 </a:t>
            </a:r>
            <a:r>
              <a:rPr lang="pt-BR" sz="2000" u="sng" dirty="0"/>
              <a:t>		234 		</a:t>
            </a:r>
            <a:r>
              <a:rPr lang="pt-BR" sz="2000" b="1" u="sng" dirty="0">
                <a:solidFill>
                  <a:srgbClr val="239D5D"/>
                </a:solidFill>
              </a:rPr>
              <a:t>C&gt;B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A&lt;B, </a:t>
            </a:r>
            <a:r>
              <a:rPr lang="pt-BR" sz="2000" b="1" u="sng" dirty="0">
                <a:solidFill>
                  <a:srgbClr val="C00000"/>
                </a:solidFill>
              </a:rPr>
              <a:t>C&gt;B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A&lt;B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12</a:t>
            </a:r>
            <a:r>
              <a:rPr lang="pt-BR" sz="2000" u="sng" dirty="0"/>
              <a:t> 		23 		234 				</a:t>
            </a:r>
            <a:r>
              <a:rPr lang="pt-BR" sz="2000" u="sng" dirty="0">
                <a:solidFill>
                  <a:srgbClr val="C00000"/>
                </a:solidFill>
              </a:rPr>
              <a:t>C&gt;B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C&gt;B</a:t>
            </a:r>
            <a:r>
              <a:rPr lang="pt-BR" sz="2000" u="sng" dirty="0"/>
              <a:t> 		12 		23 		</a:t>
            </a:r>
            <a:r>
              <a:rPr lang="pt-BR" sz="2000" u="sng" dirty="0">
                <a:solidFill>
                  <a:srgbClr val="C00000"/>
                </a:solidFill>
              </a:rPr>
              <a:t>34				∅                                </a:t>
            </a:r>
            <a:endParaRPr lang="en-US" sz="20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030-3B09-92FF-7EC2-F3E65C25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ARC-3 Example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113096-B9E9-E553-CF46-2355AFB0526C}"/>
              </a:ext>
            </a:extLst>
          </p:cNvPr>
          <p:cNvGrpSpPr/>
          <p:nvPr/>
        </p:nvGrpSpPr>
        <p:grpSpPr>
          <a:xfrm>
            <a:off x="3086100" y="1600200"/>
            <a:ext cx="6019800" cy="2819400"/>
            <a:chOff x="2281413" y="1981200"/>
            <a:chExt cx="4308976" cy="20580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580C3C-76ED-2E68-89F4-FE45CFDAFA6D}"/>
                </a:ext>
              </a:extLst>
            </p:cNvPr>
            <p:cNvSpPr/>
            <p:nvPr/>
          </p:nvSpPr>
          <p:spPr>
            <a:xfrm>
              <a:off x="4267200" y="1981200"/>
              <a:ext cx="540000" cy="54000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8E07E00-6C07-B84C-E168-DC8A37324FA0}"/>
                </a:ext>
              </a:extLst>
            </p:cNvPr>
            <p:cNvSpPr/>
            <p:nvPr/>
          </p:nvSpPr>
          <p:spPr>
            <a:xfrm>
              <a:off x="6050389" y="3499279"/>
              <a:ext cx="540000" cy="54000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3CC164-2149-E36E-9BEA-D151ECB67D60}"/>
                </a:ext>
              </a:extLst>
            </p:cNvPr>
            <p:cNvSpPr/>
            <p:nvPr/>
          </p:nvSpPr>
          <p:spPr>
            <a:xfrm>
              <a:off x="2281413" y="3491583"/>
              <a:ext cx="540000" cy="54000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3D6FD6-19B6-A539-A72E-ED0130022D0C}"/>
                </a:ext>
              </a:extLst>
            </p:cNvPr>
            <p:cNvSpPr/>
            <p:nvPr/>
          </p:nvSpPr>
          <p:spPr>
            <a:xfrm>
              <a:off x="4953000" y="2757057"/>
              <a:ext cx="990600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&lt; 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9BBCCF-B344-4844-6110-71F0779ABFB5}"/>
                </a:ext>
              </a:extLst>
            </p:cNvPr>
            <p:cNvSpPr/>
            <p:nvPr/>
          </p:nvSpPr>
          <p:spPr>
            <a:xfrm>
              <a:off x="4137150" y="3571083"/>
              <a:ext cx="990600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 &gt; 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1F7319-9A38-A483-DBA9-74761C975312}"/>
                </a:ext>
              </a:extLst>
            </p:cNvPr>
            <p:cNvSpPr/>
            <p:nvPr/>
          </p:nvSpPr>
          <p:spPr>
            <a:xfrm>
              <a:off x="2834851" y="2743200"/>
              <a:ext cx="1127549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 + A = 6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226DC-87E2-45CA-8504-095D9442657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728119" y="2442119"/>
              <a:ext cx="453481" cy="301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55782C-46BA-4A12-A37F-12486B36F85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589070" y="3134587"/>
              <a:ext cx="540400" cy="443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37CA1D-D03C-4062-1443-B23D49B44438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2834851" y="3761583"/>
              <a:ext cx="13022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3E406B-1404-09A0-7F4A-8771933399DC}"/>
                </a:ext>
              </a:extLst>
            </p:cNvPr>
            <p:cNvCxnSpPr>
              <a:cxnSpLocks/>
              <a:stCxn id="8" idx="3"/>
              <a:endCxn id="5" idx="2"/>
            </p:cNvCxnSpPr>
            <p:nvPr/>
          </p:nvCxnSpPr>
          <p:spPr>
            <a:xfrm>
              <a:off x="5127750" y="3761583"/>
              <a:ext cx="922639" cy="7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9B7BE6-5EA8-EB82-49BD-B0EB18B98BAE}"/>
                </a:ext>
              </a:extLst>
            </p:cNvPr>
            <p:cNvCxnSpPr>
              <a:stCxn id="6" idx="7"/>
              <a:endCxn id="9" idx="2"/>
            </p:cNvCxnSpPr>
            <p:nvPr/>
          </p:nvCxnSpPr>
          <p:spPr>
            <a:xfrm flipV="1">
              <a:off x="2742332" y="3124200"/>
              <a:ext cx="656294" cy="446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643DDF-4E5A-74DC-6152-706E5C46F913}"/>
                </a:ext>
              </a:extLst>
            </p:cNvPr>
            <p:cNvCxnSpPr>
              <a:endCxn id="4" idx="3"/>
            </p:cNvCxnSpPr>
            <p:nvPr/>
          </p:nvCxnSpPr>
          <p:spPr>
            <a:xfrm flipV="1">
              <a:off x="3962400" y="2442119"/>
              <a:ext cx="383881" cy="301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0915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030-3B09-92FF-7EC2-F3E65C25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ARC-3 Example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B6ADE-6409-8527-8DB4-BD5021F93BAE}"/>
              </a:ext>
            </a:extLst>
          </p:cNvPr>
          <p:cNvSpPr txBox="1"/>
          <p:nvPr/>
        </p:nvSpPr>
        <p:spPr>
          <a:xfrm>
            <a:off x="76200" y="1117600"/>
            <a:ext cx="12115800" cy="557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u="sng" dirty="0"/>
              <a:t>Remove 	</a:t>
            </a:r>
            <a:r>
              <a:rPr lang="pt-BR" sz="2000" b="1" u="sng" dirty="0">
                <a:solidFill>
                  <a:srgbClr val="C00000"/>
                </a:solidFill>
              </a:rPr>
              <a:t>D</a:t>
            </a:r>
            <a:r>
              <a:rPr lang="pt-BR" sz="2000" b="1" u="sng" baseline="-25000" dirty="0">
                <a:solidFill>
                  <a:srgbClr val="C00000"/>
                </a:solidFill>
              </a:rPr>
              <a:t>A</a:t>
            </a:r>
            <a:r>
              <a:rPr lang="pt-BR" sz="2000" b="1" u="sng" dirty="0"/>
              <a:t> 	</a:t>
            </a:r>
            <a:r>
              <a:rPr lang="pt-BR" sz="2000" b="1" u="sng" dirty="0">
                <a:solidFill>
                  <a:srgbClr val="C00000"/>
                </a:solidFill>
              </a:rPr>
              <a:t>D</a:t>
            </a:r>
            <a:r>
              <a:rPr lang="pt-BR" sz="2000" b="1" u="sng" baseline="-25000" dirty="0">
                <a:solidFill>
                  <a:srgbClr val="C00000"/>
                </a:solidFill>
              </a:rPr>
              <a:t>B</a:t>
            </a:r>
            <a:r>
              <a:rPr lang="pt-BR" sz="2000" b="1" u="sng" dirty="0"/>
              <a:t> 	</a:t>
            </a:r>
            <a:r>
              <a:rPr lang="pt-BR" sz="2000" b="1" u="sng" dirty="0">
                <a:solidFill>
                  <a:srgbClr val="C00000"/>
                </a:solidFill>
              </a:rPr>
              <a:t>D</a:t>
            </a:r>
            <a:r>
              <a:rPr lang="pt-BR" sz="2000" b="1" u="sng" baseline="-25000" dirty="0">
                <a:solidFill>
                  <a:srgbClr val="C00000"/>
                </a:solidFill>
              </a:rPr>
              <a:t>C</a:t>
            </a:r>
            <a:r>
              <a:rPr lang="pt-BR" sz="2000" b="1" u="sng" dirty="0"/>
              <a:t>		Add 		Queue___________________________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/>
              <a:t>		1234 	1234 	1234 				</a:t>
            </a:r>
            <a:r>
              <a:rPr lang="pt-BR" sz="2000" u="sng" dirty="0">
                <a:solidFill>
                  <a:srgbClr val="C00000"/>
                </a:solidFill>
              </a:rPr>
              <a:t>A&lt;B, B&lt;C, C+A=6, A+C=6, C&gt;B, B&gt;A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A&lt;B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123</a:t>
            </a:r>
            <a:r>
              <a:rPr lang="pt-BR" sz="2000" u="sng" dirty="0"/>
              <a:t> 	1234 	1234 		</a:t>
            </a:r>
            <a:r>
              <a:rPr lang="pt-BR" sz="2000" b="1" u="sng" dirty="0">
                <a:solidFill>
                  <a:srgbClr val="239D5D"/>
                </a:solidFill>
              </a:rPr>
              <a:t>C+A=6</a:t>
            </a:r>
            <a:r>
              <a:rPr lang="pt-BR" sz="2000" u="sng" dirty="0"/>
              <a:t>		</a:t>
            </a:r>
            <a:r>
              <a:rPr lang="pt-BR" sz="2000" u="sng" dirty="0">
                <a:solidFill>
                  <a:srgbClr val="C00000"/>
                </a:solidFill>
              </a:rPr>
              <a:t>B&lt;C, C+A=6, A+C=6, C&gt;B, B&gt;A, </a:t>
            </a:r>
            <a:r>
              <a:rPr lang="pt-BR" sz="2000" b="1" u="sng" dirty="0">
                <a:solidFill>
                  <a:srgbClr val="C00000"/>
                </a:solidFill>
              </a:rPr>
              <a:t>C+A=6</a:t>
            </a:r>
            <a:endParaRPr lang="pt-BR" sz="2000" u="sng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B&lt;C</a:t>
            </a:r>
            <a:r>
              <a:rPr lang="pt-BR" sz="2000" u="sng" dirty="0"/>
              <a:t> 		123 	</a:t>
            </a:r>
            <a:r>
              <a:rPr lang="pt-BR" sz="2000" u="sng" dirty="0">
                <a:solidFill>
                  <a:srgbClr val="C00000"/>
                </a:solidFill>
              </a:rPr>
              <a:t>123</a:t>
            </a:r>
            <a:r>
              <a:rPr lang="pt-BR" sz="2000" u="sng" dirty="0"/>
              <a:t> 	1234 		</a:t>
            </a:r>
            <a:r>
              <a:rPr lang="pt-BR" sz="2000" b="1" u="sng" dirty="0">
                <a:solidFill>
                  <a:srgbClr val="239D5D"/>
                </a:solidFill>
              </a:rPr>
              <a:t>A&lt;B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C+A=6, A+C=6, C&gt;B, B&gt;A, C+A=6</a:t>
            </a:r>
            <a:r>
              <a:rPr lang="pt-BR" sz="2000" b="1" u="sng" dirty="0">
                <a:solidFill>
                  <a:srgbClr val="C00000"/>
                </a:solidFill>
              </a:rPr>
              <a:t>, A&lt;B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C+A=6</a:t>
            </a:r>
            <a:r>
              <a:rPr lang="pt-BR" sz="2000" u="sng" dirty="0"/>
              <a:t> 		123 	123 	</a:t>
            </a:r>
            <a:r>
              <a:rPr lang="pt-BR" sz="2000" u="sng" dirty="0">
                <a:solidFill>
                  <a:srgbClr val="C00000"/>
                </a:solidFill>
              </a:rPr>
              <a:t>34</a:t>
            </a:r>
            <a:r>
              <a:rPr lang="pt-BR" sz="2000" u="sng" dirty="0"/>
              <a:t> 		</a:t>
            </a:r>
            <a:r>
              <a:rPr lang="pt-BR" sz="2000" b="1" u="sng" dirty="0">
                <a:solidFill>
                  <a:srgbClr val="239D5D"/>
                </a:solidFill>
              </a:rPr>
              <a:t>C&gt;B </a:t>
            </a:r>
            <a:r>
              <a:rPr lang="pt-BR" sz="2000" u="sng" dirty="0"/>
              <a:t>		</a:t>
            </a:r>
            <a:r>
              <a:rPr lang="pt-BR" sz="2000" u="sng" dirty="0">
                <a:solidFill>
                  <a:srgbClr val="C00000"/>
                </a:solidFill>
              </a:rPr>
              <a:t>A+C=6, C&gt;B, B&gt;A, C+A=6</a:t>
            </a:r>
            <a:r>
              <a:rPr lang="pt-BR" sz="2000" b="1" u="sng" dirty="0">
                <a:solidFill>
                  <a:srgbClr val="C00000"/>
                </a:solidFill>
              </a:rPr>
              <a:t>, </a:t>
            </a:r>
            <a:r>
              <a:rPr lang="pt-BR" sz="2000" u="sng" dirty="0">
                <a:solidFill>
                  <a:srgbClr val="C00000"/>
                </a:solidFill>
              </a:rPr>
              <a:t>A&lt;B, </a:t>
            </a:r>
            <a:r>
              <a:rPr lang="pt-BR" sz="2000" b="1" u="sng" dirty="0">
                <a:solidFill>
                  <a:srgbClr val="C00000"/>
                </a:solidFill>
              </a:rPr>
              <a:t>C&gt;B</a:t>
            </a:r>
            <a:r>
              <a:rPr lang="pt-BR" sz="2000" u="sng" dirty="0">
                <a:solidFill>
                  <a:srgbClr val="C00000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A+C=6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23</a:t>
            </a:r>
            <a:r>
              <a:rPr lang="pt-BR" sz="2000" u="sng" dirty="0"/>
              <a:t> 	123</a:t>
            </a:r>
            <a:r>
              <a:rPr lang="pt-BR" sz="2000" u="sng" dirty="0">
                <a:solidFill>
                  <a:srgbClr val="C00000"/>
                </a:solidFill>
              </a:rPr>
              <a:t> </a:t>
            </a:r>
            <a:r>
              <a:rPr lang="pt-BR" sz="2000" u="sng" dirty="0"/>
              <a:t>	34 		</a:t>
            </a:r>
            <a:r>
              <a:rPr lang="pt-BR" sz="2000" b="1" u="sng" dirty="0">
                <a:solidFill>
                  <a:srgbClr val="239D5D"/>
                </a:solidFill>
              </a:rPr>
              <a:t>B&gt;A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C&gt;B, B&gt;A, C+A=6</a:t>
            </a:r>
            <a:r>
              <a:rPr lang="pt-BR" sz="2000" b="1" u="sng" dirty="0">
                <a:solidFill>
                  <a:srgbClr val="C00000"/>
                </a:solidFill>
              </a:rPr>
              <a:t>, </a:t>
            </a:r>
            <a:r>
              <a:rPr lang="pt-BR" sz="2000" u="sng" dirty="0">
                <a:solidFill>
                  <a:srgbClr val="C00000"/>
                </a:solidFill>
              </a:rPr>
              <a:t>A&lt;B, C&gt;B, </a:t>
            </a:r>
            <a:r>
              <a:rPr lang="pt-BR" sz="2000" b="1" u="sng" dirty="0">
                <a:solidFill>
                  <a:srgbClr val="C00000"/>
                </a:solidFill>
              </a:rPr>
              <a:t>B&gt;A  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C&gt;B</a:t>
            </a:r>
            <a:r>
              <a:rPr lang="pt-BR" sz="2000" u="sng" dirty="0"/>
              <a:t> 		23 	123</a:t>
            </a:r>
            <a:r>
              <a:rPr lang="pt-BR" sz="2000" u="sng" dirty="0">
                <a:solidFill>
                  <a:srgbClr val="C00000"/>
                </a:solidFill>
              </a:rPr>
              <a:t> </a:t>
            </a:r>
            <a:r>
              <a:rPr lang="pt-BR" sz="2000" u="sng" dirty="0"/>
              <a:t>	34 				</a:t>
            </a:r>
            <a:r>
              <a:rPr lang="pt-BR" sz="2000" u="sng" dirty="0">
                <a:solidFill>
                  <a:srgbClr val="C00000"/>
                </a:solidFill>
              </a:rPr>
              <a:t>B&gt;A, C+A=6</a:t>
            </a:r>
            <a:r>
              <a:rPr lang="pt-BR" sz="2000" b="1" u="sng" dirty="0">
                <a:solidFill>
                  <a:srgbClr val="C00000"/>
                </a:solidFill>
              </a:rPr>
              <a:t>, </a:t>
            </a:r>
            <a:r>
              <a:rPr lang="pt-BR" sz="2000" u="sng" dirty="0">
                <a:solidFill>
                  <a:srgbClr val="C00000"/>
                </a:solidFill>
              </a:rPr>
              <a:t>A&lt;B, C&gt;B, B&gt;A</a:t>
            </a:r>
            <a:r>
              <a:rPr lang="pt-BR" sz="2000" b="1" u="sng" dirty="0">
                <a:solidFill>
                  <a:srgbClr val="C00000"/>
                </a:solidFill>
              </a:rPr>
              <a:t> </a:t>
            </a:r>
            <a:endParaRPr lang="pt-BR" sz="2000" u="sng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B&gt;A</a:t>
            </a:r>
            <a:r>
              <a:rPr lang="pt-BR" sz="2000" u="sng" dirty="0"/>
              <a:t> 		23 	</a:t>
            </a:r>
            <a:r>
              <a:rPr lang="pt-BR" sz="2000" u="sng" dirty="0">
                <a:solidFill>
                  <a:srgbClr val="C00000"/>
                </a:solidFill>
              </a:rPr>
              <a:t>3</a:t>
            </a:r>
            <a:r>
              <a:rPr lang="pt-BR" sz="2000" u="sng" dirty="0"/>
              <a:t> 	34		</a:t>
            </a:r>
            <a:r>
              <a:rPr lang="pt-BR" sz="2000" b="1" u="sng" dirty="0">
                <a:solidFill>
                  <a:srgbClr val="239D5D"/>
                </a:solidFill>
              </a:rPr>
              <a:t>C&gt;B </a:t>
            </a:r>
            <a:r>
              <a:rPr lang="pt-BR" sz="2000" u="sng" dirty="0"/>
              <a:t>		</a:t>
            </a:r>
            <a:r>
              <a:rPr lang="pt-BR" sz="2000" u="sng" dirty="0">
                <a:solidFill>
                  <a:srgbClr val="C00000"/>
                </a:solidFill>
              </a:rPr>
              <a:t>C+A=6</a:t>
            </a:r>
            <a:r>
              <a:rPr lang="pt-BR" sz="2000" b="1" u="sng" dirty="0">
                <a:solidFill>
                  <a:srgbClr val="C00000"/>
                </a:solidFill>
              </a:rPr>
              <a:t>, </a:t>
            </a:r>
            <a:r>
              <a:rPr lang="pt-BR" sz="2000" u="sng" dirty="0">
                <a:solidFill>
                  <a:srgbClr val="C00000"/>
                </a:solidFill>
              </a:rPr>
              <a:t>A&lt;B, C&gt;B, B&gt;A, </a:t>
            </a:r>
            <a:r>
              <a:rPr lang="pt-BR" sz="2000" b="1" u="sng" dirty="0">
                <a:solidFill>
                  <a:srgbClr val="C00000"/>
                </a:solidFill>
              </a:rPr>
              <a:t>C&gt;B</a:t>
            </a:r>
            <a:r>
              <a:rPr lang="pt-BR" sz="2000" u="sng" dirty="0">
                <a:solidFill>
                  <a:srgbClr val="C00000"/>
                </a:solidFill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C+A=6</a:t>
            </a:r>
            <a:r>
              <a:rPr lang="pt-BR" sz="2000" u="sng" dirty="0"/>
              <a:t> 		23 	3 	34				</a:t>
            </a:r>
            <a:r>
              <a:rPr lang="pt-BR" sz="2000" u="sng" dirty="0">
                <a:solidFill>
                  <a:srgbClr val="C00000"/>
                </a:solidFill>
              </a:rPr>
              <a:t>A&lt;B, C&gt;B, B&gt;A, C&gt;B  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A&lt;B</a:t>
            </a:r>
            <a:r>
              <a:rPr lang="pt-BR" sz="2000" u="sng" dirty="0"/>
              <a:t> 		</a:t>
            </a:r>
            <a:r>
              <a:rPr lang="pt-BR" sz="2000" u="sng" dirty="0">
                <a:solidFill>
                  <a:srgbClr val="C00000"/>
                </a:solidFill>
              </a:rPr>
              <a:t>2</a:t>
            </a:r>
            <a:r>
              <a:rPr lang="pt-BR" sz="2000" u="sng" dirty="0"/>
              <a:t> 	3 	34		</a:t>
            </a:r>
            <a:r>
              <a:rPr lang="pt-BR" sz="2000" b="1" u="sng" dirty="0">
                <a:solidFill>
                  <a:srgbClr val="239D5D"/>
                </a:solidFill>
              </a:rPr>
              <a:t>C+A=6</a:t>
            </a:r>
            <a:r>
              <a:rPr lang="pt-BR" sz="2000" u="sng" dirty="0">
                <a:solidFill>
                  <a:srgbClr val="C00000"/>
                </a:solidFill>
              </a:rPr>
              <a:t> </a:t>
            </a:r>
            <a:r>
              <a:rPr lang="pt-BR" sz="2000" u="sng" dirty="0"/>
              <a:t>	 	</a:t>
            </a:r>
            <a:r>
              <a:rPr lang="pt-BR" sz="2000" u="sng" dirty="0">
                <a:solidFill>
                  <a:srgbClr val="C00000"/>
                </a:solidFill>
              </a:rPr>
              <a:t>C&gt;B, B&gt;A, C&gt;B, </a:t>
            </a:r>
            <a:r>
              <a:rPr lang="pt-BR" sz="2000" b="1" u="sng" dirty="0">
                <a:solidFill>
                  <a:srgbClr val="C00000"/>
                </a:solidFill>
              </a:rPr>
              <a:t>C+A=6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C&gt;B</a:t>
            </a:r>
            <a:r>
              <a:rPr lang="pt-BR" sz="2000" u="sng" dirty="0"/>
              <a:t> 		2 	3 	</a:t>
            </a:r>
            <a:r>
              <a:rPr lang="pt-BR" sz="2000" u="sng" dirty="0">
                <a:solidFill>
                  <a:srgbClr val="C00000"/>
                </a:solidFill>
              </a:rPr>
              <a:t>4</a:t>
            </a:r>
            <a:r>
              <a:rPr lang="pt-BR" sz="2000" u="sng" dirty="0"/>
              <a:t>		</a:t>
            </a:r>
            <a:r>
              <a:rPr lang="pt-BR" sz="2000" b="1" u="sng" dirty="0">
                <a:solidFill>
                  <a:srgbClr val="239D5D"/>
                </a:solidFill>
              </a:rPr>
              <a:t>A+C=6</a:t>
            </a:r>
            <a:r>
              <a:rPr lang="pt-BR" sz="2000" u="sng" dirty="0"/>
              <a:t> 	 	</a:t>
            </a:r>
            <a:r>
              <a:rPr lang="pt-BR" sz="2000" u="sng" dirty="0">
                <a:solidFill>
                  <a:srgbClr val="C00000"/>
                </a:solidFill>
              </a:rPr>
              <a:t>B&gt;A, C&gt;B, C+A=6, </a:t>
            </a:r>
            <a:r>
              <a:rPr lang="pt-BR" sz="2000" b="1" u="sng" dirty="0">
                <a:solidFill>
                  <a:srgbClr val="C00000"/>
                </a:solidFill>
              </a:rPr>
              <a:t>A+C=6</a:t>
            </a:r>
            <a:r>
              <a:rPr lang="pt-BR" sz="2000" u="sng" dirty="0">
                <a:solidFill>
                  <a:srgbClr val="C00000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2000" u="sng" dirty="0">
                <a:solidFill>
                  <a:srgbClr val="C00000"/>
                </a:solidFill>
              </a:rPr>
              <a:t>B&gt;A</a:t>
            </a:r>
            <a:r>
              <a:rPr lang="pt-BR" sz="2000" u="sng" dirty="0"/>
              <a:t> 		2 	3 	4	 		 	</a:t>
            </a:r>
            <a:r>
              <a:rPr lang="pt-BR" sz="2000" u="sng" dirty="0">
                <a:solidFill>
                  <a:srgbClr val="C00000"/>
                </a:solidFill>
              </a:rPr>
              <a:t>C&gt;B, C+A=6, A+C=6                                                         </a:t>
            </a:r>
            <a:endParaRPr lang="en-US" sz="20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030-3B09-92FF-7EC2-F3E65C25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ARC-3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B6ADE-6409-8527-8DB4-BD5021F93BAE}"/>
              </a:ext>
            </a:extLst>
          </p:cNvPr>
          <p:cNvSpPr txBox="1"/>
          <p:nvPr/>
        </p:nvSpPr>
        <p:spPr>
          <a:xfrm>
            <a:off x="76200" y="1117600"/>
            <a:ext cx="12115800" cy="5667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u="sng" dirty="0"/>
              <a:t>Remove 	</a:t>
            </a:r>
            <a:r>
              <a:rPr lang="pt-BR" sz="1600" b="1" u="sng" dirty="0">
                <a:solidFill>
                  <a:srgbClr val="C00000"/>
                </a:solidFill>
              </a:rPr>
              <a:t>D</a:t>
            </a:r>
            <a:r>
              <a:rPr lang="pt-BR" sz="1600" b="1" u="sng" baseline="-25000" dirty="0">
                <a:solidFill>
                  <a:srgbClr val="C00000"/>
                </a:solidFill>
              </a:rPr>
              <a:t>A</a:t>
            </a:r>
            <a:r>
              <a:rPr lang="pt-BR" sz="1600" b="1" u="sng" dirty="0"/>
              <a:t> 	</a:t>
            </a:r>
            <a:r>
              <a:rPr lang="pt-BR" sz="1600" b="1" u="sng" dirty="0">
                <a:solidFill>
                  <a:srgbClr val="C00000"/>
                </a:solidFill>
              </a:rPr>
              <a:t>D</a:t>
            </a:r>
            <a:r>
              <a:rPr lang="pt-BR" sz="1600" b="1" u="sng" baseline="-25000" dirty="0">
                <a:solidFill>
                  <a:srgbClr val="C00000"/>
                </a:solidFill>
              </a:rPr>
              <a:t>B</a:t>
            </a:r>
            <a:r>
              <a:rPr lang="pt-BR" sz="1600" b="1" u="sng" dirty="0"/>
              <a:t> 	</a:t>
            </a:r>
            <a:r>
              <a:rPr lang="pt-BR" sz="1600" b="1" u="sng" dirty="0">
                <a:solidFill>
                  <a:srgbClr val="C00000"/>
                </a:solidFill>
              </a:rPr>
              <a:t>D</a:t>
            </a:r>
            <a:r>
              <a:rPr lang="pt-BR" sz="1600" b="1" u="sng" baseline="-25000" dirty="0">
                <a:solidFill>
                  <a:srgbClr val="C00000"/>
                </a:solidFill>
              </a:rPr>
              <a:t>C</a:t>
            </a:r>
            <a:r>
              <a:rPr lang="pt-BR" sz="1600" b="1" u="sng" dirty="0"/>
              <a:t>			Add 		Queue_____________________________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/>
              <a:t>		1234 	1234 	1234 				</a:t>
            </a:r>
            <a:r>
              <a:rPr lang="pt-BR" sz="1600" u="sng" dirty="0">
                <a:solidFill>
                  <a:srgbClr val="C00000"/>
                </a:solidFill>
              </a:rPr>
              <a:t>A&lt;B, B&lt;C, C+A=6, A+C=6, C&gt;B, B&gt;A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A&lt;B</a:t>
            </a:r>
            <a:r>
              <a:rPr lang="pt-BR" sz="1600" u="sng" dirty="0"/>
              <a:t> 		</a:t>
            </a:r>
            <a:r>
              <a:rPr lang="pt-BR" sz="1600" u="sng" dirty="0">
                <a:solidFill>
                  <a:srgbClr val="C00000"/>
                </a:solidFill>
              </a:rPr>
              <a:t>123</a:t>
            </a:r>
            <a:r>
              <a:rPr lang="pt-BR" sz="1600" u="sng" dirty="0"/>
              <a:t> 	1234 	1234 		</a:t>
            </a:r>
            <a:r>
              <a:rPr lang="pt-BR" sz="1600" b="1" u="sng" dirty="0">
                <a:solidFill>
                  <a:srgbClr val="239D5D"/>
                </a:solidFill>
              </a:rPr>
              <a:t>C+A=6</a:t>
            </a:r>
            <a:r>
              <a:rPr lang="pt-BR" sz="1600" u="sng" dirty="0"/>
              <a:t>		</a:t>
            </a:r>
            <a:r>
              <a:rPr lang="pt-BR" sz="1600" u="sng" dirty="0">
                <a:solidFill>
                  <a:srgbClr val="C00000"/>
                </a:solidFill>
              </a:rPr>
              <a:t>B&lt;C, C+A=6, A+C=6, C&gt;B, B&gt;A, </a:t>
            </a:r>
            <a:r>
              <a:rPr lang="pt-BR" sz="1600" b="1" u="sng" dirty="0">
                <a:solidFill>
                  <a:srgbClr val="C00000"/>
                </a:solidFill>
              </a:rPr>
              <a:t>C+A=6</a:t>
            </a:r>
            <a:endParaRPr lang="pt-BR" sz="1600" u="sng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B&lt;C</a:t>
            </a:r>
            <a:r>
              <a:rPr lang="pt-BR" sz="1600" u="sng" dirty="0"/>
              <a:t> 		123 	</a:t>
            </a:r>
            <a:r>
              <a:rPr lang="pt-BR" sz="1600" u="sng" dirty="0">
                <a:solidFill>
                  <a:srgbClr val="C00000"/>
                </a:solidFill>
              </a:rPr>
              <a:t>123</a:t>
            </a:r>
            <a:r>
              <a:rPr lang="pt-BR" sz="1600" u="sng" dirty="0"/>
              <a:t> 	1234 		</a:t>
            </a:r>
            <a:r>
              <a:rPr lang="pt-BR" sz="1600" b="1" u="sng" dirty="0">
                <a:solidFill>
                  <a:srgbClr val="239D5D"/>
                </a:solidFill>
              </a:rPr>
              <a:t>A&lt;B</a:t>
            </a:r>
            <a:r>
              <a:rPr lang="pt-BR" sz="1600" u="sng" dirty="0"/>
              <a:t> 		</a:t>
            </a:r>
            <a:r>
              <a:rPr lang="pt-BR" sz="1600" u="sng" dirty="0">
                <a:solidFill>
                  <a:srgbClr val="C00000"/>
                </a:solidFill>
              </a:rPr>
              <a:t>C+A=6, A+C=6, C&gt;B, B&gt;A, C+A=6</a:t>
            </a:r>
            <a:r>
              <a:rPr lang="pt-BR" sz="1600" b="1" u="sng" dirty="0">
                <a:solidFill>
                  <a:srgbClr val="C00000"/>
                </a:solidFill>
              </a:rPr>
              <a:t>, A&lt;B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C+A=6</a:t>
            </a:r>
            <a:r>
              <a:rPr lang="pt-BR" sz="1600" u="sng" dirty="0"/>
              <a:t> 		123 	123 	</a:t>
            </a:r>
            <a:r>
              <a:rPr lang="pt-BR" sz="1600" u="sng" dirty="0">
                <a:solidFill>
                  <a:srgbClr val="C00000"/>
                </a:solidFill>
              </a:rPr>
              <a:t>34</a:t>
            </a:r>
            <a:r>
              <a:rPr lang="pt-BR" sz="1600" u="sng" dirty="0"/>
              <a:t> 		</a:t>
            </a:r>
            <a:r>
              <a:rPr lang="pt-BR" sz="1600" b="1" u="sng" dirty="0">
                <a:solidFill>
                  <a:srgbClr val="239D5D"/>
                </a:solidFill>
              </a:rPr>
              <a:t>C&gt;B </a:t>
            </a:r>
            <a:r>
              <a:rPr lang="pt-BR" sz="1600" u="sng" dirty="0"/>
              <a:t>		</a:t>
            </a:r>
            <a:r>
              <a:rPr lang="pt-BR" sz="1600" u="sng" dirty="0">
                <a:solidFill>
                  <a:srgbClr val="C00000"/>
                </a:solidFill>
              </a:rPr>
              <a:t>A+C=6, C&gt;B, B&gt;A, C+A=6</a:t>
            </a:r>
            <a:r>
              <a:rPr lang="pt-BR" sz="1600" b="1" u="sng" dirty="0">
                <a:solidFill>
                  <a:srgbClr val="C00000"/>
                </a:solidFill>
              </a:rPr>
              <a:t>, </a:t>
            </a:r>
            <a:r>
              <a:rPr lang="pt-BR" sz="1600" u="sng" dirty="0">
                <a:solidFill>
                  <a:srgbClr val="C00000"/>
                </a:solidFill>
              </a:rPr>
              <a:t>A&lt;B, </a:t>
            </a:r>
            <a:r>
              <a:rPr lang="pt-BR" sz="1600" b="1" u="sng" dirty="0">
                <a:solidFill>
                  <a:srgbClr val="C00000"/>
                </a:solidFill>
              </a:rPr>
              <a:t>C&gt;B</a:t>
            </a:r>
            <a:r>
              <a:rPr lang="pt-BR" sz="1600" u="sng" dirty="0">
                <a:solidFill>
                  <a:srgbClr val="C00000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A+C=6</a:t>
            </a:r>
            <a:r>
              <a:rPr lang="pt-BR" sz="1600" u="sng" dirty="0"/>
              <a:t> 		</a:t>
            </a:r>
            <a:r>
              <a:rPr lang="pt-BR" sz="1600" u="sng" dirty="0">
                <a:solidFill>
                  <a:srgbClr val="C00000"/>
                </a:solidFill>
              </a:rPr>
              <a:t>23</a:t>
            </a:r>
            <a:r>
              <a:rPr lang="pt-BR" sz="1600" u="sng" dirty="0"/>
              <a:t> 	123</a:t>
            </a:r>
            <a:r>
              <a:rPr lang="pt-BR" sz="1600" u="sng" dirty="0">
                <a:solidFill>
                  <a:srgbClr val="C00000"/>
                </a:solidFill>
              </a:rPr>
              <a:t> </a:t>
            </a:r>
            <a:r>
              <a:rPr lang="pt-BR" sz="1600" u="sng" dirty="0"/>
              <a:t>	34 		</a:t>
            </a:r>
            <a:r>
              <a:rPr lang="pt-BR" sz="1600" b="1" u="sng" dirty="0">
                <a:solidFill>
                  <a:srgbClr val="239D5D"/>
                </a:solidFill>
              </a:rPr>
              <a:t>B&gt;A</a:t>
            </a:r>
            <a:r>
              <a:rPr lang="pt-BR" sz="1600" u="sng" dirty="0"/>
              <a:t> 		</a:t>
            </a:r>
            <a:r>
              <a:rPr lang="pt-BR" sz="1600" u="sng" dirty="0">
                <a:solidFill>
                  <a:srgbClr val="C00000"/>
                </a:solidFill>
              </a:rPr>
              <a:t>C&gt;B, B&gt;A, C+A=6</a:t>
            </a:r>
            <a:r>
              <a:rPr lang="pt-BR" sz="1600" b="1" u="sng" dirty="0">
                <a:solidFill>
                  <a:srgbClr val="C00000"/>
                </a:solidFill>
              </a:rPr>
              <a:t>, </a:t>
            </a:r>
            <a:r>
              <a:rPr lang="pt-BR" sz="1600" u="sng" dirty="0">
                <a:solidFill>
                  <a:srgbClr val="C00000"/>
                </a:solidFill>
              </a:rPr>
              <a:t>A&lt;B, C&gt;B, </a:t>
            </a:r>
            <a:r>
              <a:rPr lang="pt-BR" sz="1600" b="1" u="sng" dirty="0">
                <a:solidFill>
                  <a:srgbClr val="C00000"/>
                </a:solidFill>
              </a:rPr>
              <a:t>B&gt;A 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C&gt;B</a:t>
            </a:r>
            <a:r>
              <a:rPr lang="pt-BR" sz="1600" u="sng" dirty="0"/>
              <a:t> 		23 	123</a:t>
            </a:r>
            <a:r>
              <a:rPr lang="pt-BR" sz="1600" u="sng" dirty="0">
                <a:solidFill>
                  <a:srgbClr val="C00000"/>
                </a:solidFill>
              </a:rPr>
              <a:t> </a:t>
            </a:r>
            <a:r>
              <a:rPr lang="pt-BR" sz="1600" u="sng" dirty="0"/>
              <a:t>	34 				</a:t>
            </a:r>
            <a:r>
              <a:rPr lang="pt-BR" sz="1600" u="sng" dirty="0">
                <a:solidFill>
                  <a:srgbClr val="C00000"/>
                </a:solidFill>
              </a:rPr>
              <a:t>B&gt;A, C+A=6</a:t>
            </a:r>
            <a:r>
              <a:rPr lang="pt-BR" sz="1600" b="1" u="sng" dirty="0">
                <a:solidFill>
                  <a:srgbClr val="C00000"/>
                </a:solidFill>
              </a:rPr>
              <a:t>, </a:t>
            </a:r>
            <a:r>
              <a:rPr lang="pt-BR" sz="1600" u="sng" dirty="0">
                <a:solidFill>
                  <a:srgbClr val="C00000"/>
                </a:solidFill>
              </a:rPr>
              <a:t>A&lt;B, C&gt;B, B&gt;A</a:t>
            </a:r>
            <a:r>
              <a:rPr lang="pt-BR" sz="1600" b="1" u="sng" dirty="0">
                <a:solidFill>
                  <a:srgbClr val="C00000"/>
                </a:solidFill>
              </a:rPr>
              <a:t> </a:t>
            </a:r>
            <a:endParaRPr lang="pt-BR" sz="1600" u="sng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B&gt;A</a:t>
            </a:r>
            <a:r>
              <a:rPr lang="pt-BR" sz="1600" u="sng" dirty="0"/>
              <a:t> 		23 	</a:t>
            </a:r>
            <a:r>
              <a:rPr lang="pt-BR" sz="1600" u="sng" dirty="0">
                <a:solidFill>
                  <a:srgbClr val="C00000"/>
                </a:solidFill>
              </a:rPr>
              <a:t>3</a:t>
            </a:r>
            <a:r>
              <a:rPr lang="pt-BR" sz="1600" u="sng" dirty="0"/>
              <a:t> 	34		</a:t>
            </a:r>
            <a:r>
              <a:rPr lang="pt-BR" sz="1600" b="1" u="sng" dirty="0">
                <a:solidFill>
                  <a:srgbClr val="239D5D"/>
                </a:solidFill>
              </a:rPr>
              <a:t>C&gt;B </a:t>
            </a:r>
            <a:r>
              <a:rPr lang="pt-BR" sz="1600" u="sng" dirty="0"/>
              <a:t>		</a:t>
            </a:r>
            <a:r>
              <a:rPr lang="pt-BR" sz="1600" u="sng" dirty="0">
                <a:solidFill>
                  <a:srgbClr val="C00000"/>
                </a:solidFill>
              </a:rPr>
              <a:t>C+A=6</a:t>
            </a:r>
            <a:r>
              <a:rPr lang="pt-BR" sz="1600" b="1" u="sng" dirty="0">
                <a:solidFill>
                  <a:srgbClr val="C00000"/>
                </a:solidFill>
              </a:rPr>
              <a:t>, </a:t>
            </a:r>
            <a:r>
              <a:rPr lang="pt-BR" sz="1600" u="sng" dirty="0">
                <a:solidFill>
                  <a:srgbClr val="C00000"/>
                </a:solidFill>
              </a:rPr>
              <a:t>A&lt;B, C&gt;B, B&gt;A, </a:t>
            </a:r>
            <a:r>
              <a:rPr lang="pt-BR" sz="1600" b="1" u="sng" dirty="0">
                <a:solidFill>
                  <a:srgbClr val="C00000"/>
                </a:solidFill>
              </a:rPr>
              <a:t>C&gt;B</a:t>
            </a:r>
            <a:r>
              <a:rPr lang="pt-BR" sz="1600" u="sng" dirty="0">
                <a:solidFill>
                  <a:srgbClr val="C00000"/>
                </a:solidFill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C+A=6</a:t>
            </a:r>
            <a:r>
              <a:rPr lang="pt-BR" sz="1600" u="sng" dirty="0"/>
              <a:t> 		23 	3 	34				</a:t>
            </a:r>
            <a:r>
              <a:rPr lang="pt-BR" sz="1600" u="sng" dirty="0">
                <a:solidFill>
                  <a:srgbClr val="C00000"/>
                </a:solidFill>
              </a:rPr>
              <a:t>A&lt;B, C&gt;B, B&gt;A, C&gt;B 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A&lt;B</a:t>
            </a:r>
            <a:r>
              <a:rPr lang="pt-BR" sz="1600" u="sng" dirty="0"/>
              <a:t> 		</a:t>
            </a:r>
            <a:r>
              <a:rPr lang="pt-BR" sz="1600" u="sng" dirty="0">
                <a:solidFill>
                  <a:srgbClr val="C00000"/>
                </a:solidFill>
              </a:rPr>
              <a:t>2</a:t>
            </a:r>
            <a:r>
              <a:rPr lang="pt-BR" sz="1600" u="sng" dirty="0"/>
              <a:t> 	3 	34		</a:t>
            </a:r>
            <a:r>
              <a:rPr lang="pt-BR" sz="1600" b="1" u="sng" dirty="0">
                <a:solidFill>
                  <a:srgbClr val="239D5D"/>
                </a:solidFill>
              </a:rPr>
              <a:t>C+A=6</a:t>
            </a:r>
            <a:r>
              <a:rPr lang="pt-BR" sz="1600" u="sng" dirty="0">
                <a:solidFill>
                  <a:srgbClr val="C00000"/>
                </a:solidFill>
              </a:rPr>
              <a:t> </a:t>
            </a:r>
            <a:r>
              <a:rPr lang="pt-BR" sz="1600" u="sng" dirty="0"/>
              <a:t>	 	</a:t>
            </a:r>
            <a:r>
              <a:rPr lang="pt-BR" sz="1600" u="sng" dirty="0">
                <a:solidFill>
                  <a:srgbClr val="C00000"/>
                </a:solidFill>
              </a:rPr>
              <a:t>C&gt;B, B&gt;A, C&gt;B, </a:t>
            </a:r>
            <a:r>
              <a:rPr lang="pt-BR" sz="1600" b="1" u="sng" dirty="0">
                <a:solidFill>
                  <a:srgbClr val="C00000"/>
                </a:solidFill>
              </a:rPr>
              <a:t>C+A=6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C&gt;B</a:t>
            </a:r>
            <a:r>
              <a:rPr lang="pt-BR" sz="1600" u="sng" dirty="0"/>
              <a:t> 		2 	3 	</a:t>
            </a:r>
            <a:r>
              <a:rPr lang="pt-BR" sz="1600" u="sng" dirty="0">
                <a:solidFill>
                  <a:srgbClr val="C00000"/>
                </a:solidFill>
              </a:rPr>
              <a:t>4</a:t>
            </a:r>
            <a:r>
              <a:rPr lang="pt-BR" sz="1600" u="sng" dirty="0"/>
              <a:t>		</a:t>
            </a:r>
            <a:r>
              <a:rPr lang="pt-BR" sz="1600" b="1" u="sng" dirty="0">
                <a:solidFill>
                  <a:srgbClr val="239D5D"/>
                </a:solidFill>
              </a:rPr>
              <a:t>A+C=6</a:t>
            </a:r>
            <a:r>
              <a:rPr lang="pt-BR" sz="1600" u="sng" dirty="0"/>
              <a:t> 	 	</a:t>
            </a:r>
            <a:r>
              <a:rPr lang="pt-BR" sz="1600" u="sng" dirty="0">
                <a:solidFill>
                  <a:srgbClr val="C00000"/>
                </a:solidFill>
              </a:rPr>
              <a:t>B&gt;A, C&gt;B, C+A=6, </a:t>
            </a:r>
            <a:r>
              <a:rPr lang="pt-BR" sz="1600" b="1" u="sng" dirty="0">
                <a:solidFill>
                  <a:srgbClr val="C00000"/>
                </a:solidFill>
              </a:rPr>
              <a:t>A+C=6</a:t>
            </a:r>
            <a:r>
              <a:rPr lang="pt-BR" sz="1600" u="sng" dirty="0">
                <a:solidFill>
                  <a:srgbClr val="C00000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B&gt;A</a:t>
            </a:r>
            <a:r>
              <a:rPr lang="pt-BR" sz="1600" u="sng" dirty="0"/>
              <a:t> 		2 	3 	4	 		 	</a:t>
            </a:r>
            <a:r>
              <a:rPr lang="pt-BR" sz="1600" u="sng" dirty="0">
                <a:solidFill>
                  <a:srgbClr val="C00000"/>
                </a:solidFill>
              </a:rPr>
              <a:t>C&gt;B, C+A=6, A+C=6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C&gt;B</a:t>
            </a:r>
            <a:r>
              <a:rPr lang="pt-BR" sz="1600" u="sng" dirty="0"/>
              <a:t> 		2 	3 	4	 		 	</a:t>
            </a:r>
            <a:r>
              <a:rPr lang="pt-BR" sz="1600" u="sng" dirty="0">
                <a:solidFill>
                  <a:srgbClr val="C00000"/>
                </a:solidFill>
              </a:rPr>
              <a:t>C+A=6, A+C=6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C+A=6</a:t>
            </a:r>
            <a:r>
              <a:rPr lang="pt-BR" sz="1600" u="sng" dirty="0"/>
              <a:t> 		2 	3 	4	 		 	</a:t>
            </a:r>
            <a:r>
              <a:rPr lang="pt-BR" sz="1600" u="sng" dirty="0">
                <a:solidFill>
                  <a:srgbClr val="C00000"/>
                </a:solidFill>
              </a:rPr>
              <a:t>A+C=6  </a:t>
            </a:r>
          </a:p>
          <a:p>
            <a:pPr algn="just">
              <a:lnSpc>
                <a:spcPct val="150000"/>
              </a:lnSpc>
            </a:pPr>
            <a:r>
              <a:rPr lang="pt-BR" sz="1600" u="sng" dirty="0">
                <a:solidFill>
                  <a:srgbClr val="C00000"/>
                </a:solidFill>
              </a:rPr>
              <a:t>A+C=6</a:t>
            </a:r>
            <a:r>
              <a:rPr lang="pt-BR" sz="1600" u="sng" dirty="0"/>
              <a:t> 		2 	3 	4	 		 	</a:t>
            </a:r>
            <a:r>
              <a:rPr lang="pt-BR" sz="1600" u="sng" dirty="0">
                <a:solidFill>
                  <a:srgbClr val="C00000"/>
                </a:solidFill>
              </a:rPr>
              <a:t> ∅</a:t>
            </a:r>
            <a:endParaRPr lang="en-US" sz="16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552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4DD5-A569-9753-9BF2-C1A1F1E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Algorithm, AC-3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FA235-E912-05F3-0B86-2A503B27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3" y="1905000"/>
            <a:ext cx="11590713" cy="358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BAF6B3-A5EA-6791-DDFE-19544B1240BA}"/>
              </a:ext>
            </a:extLst>
          </p:cNvPr>
          <p:cNvSpPr/>
          <p:nvPr/>
        </p:nvSpPr>
        <p:spPr>
          <a:xfrm>
            <a:off x="1143000" y="2717800"/>
            <a:ext cx="3352800" cy="25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905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69438-6859-6721-A174-CC0875A305E9}"/>
              </a:ext>
            </a:extLst>
          </p:cNvPr>
          <p:cNvSpPr/>
          <p:nvPr/>
        </p:nvSpPr>
        <p:spPr>
          <a:xfrm>
            <a:off x="2209800" y="3543300"/>
            <a:ext cx="3962400" cy="28939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905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319D-7D3D-18FA-0CBC-1611BEF3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ARC-3 Example - 3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328C0A-75EF-DEA6-37FE-6B9FB80EFD9B}"/>
              </a:ext>
            </a:extLst>
          </p:cNvPr>
          <p:cNvGrpSpPr/>
          <p:nvPr/>
        </p:nvGrpSpPr>
        <p:grpSpPr>
          <a:xfrm>
            <a:off x="2514600" y="2209800"/>
            <a:ext cx="6084888" cy="3336925"/>
            <a:chOff x="777875" y="1612900"/>
            <a:chExt cx="6084888" cy="33369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29E668-0822-4DD0-26B3-A5C54F16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2079625"/>
              <a:ext cx="952500" cy="5715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CE3DB6-4DA4-8681-0075-5B125F2E1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908425"/>
              <a:ext cx="952500" cy="5715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7137279-9F55-14AB-01FF-D7079ED64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113" y="2663825"/>
              <a:ext cx="0" cy="1244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1FE4EE-0715-8471-BEAE-CE0A45B53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0263" y="2079625"/>
              <a:ext cx="952500" cy="5715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A8B8CA-9EF9-224C-D824-2AC631FDE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0263" y="3908425"/>
              <a:ext cx="952500" cy="5715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9C694B6-DA8D-2C87-C423-03DE9132C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6513" y="2663825"/>
              <a:ext cx="0" cy="1244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4B8F5EBE-39F1-1BCF-2B81-761FDEDEA1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5300663" y="1743075"/>
              <a:ext cx="0" cy="1244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28C96B78-EE4A-721A-F1D9-D8067670A2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5287963" y="3571875"/>
              <a:ext cx="0" cy="1244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B67F3A3F-50A1-817B-6F3F-B5A696E25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0813" y="21558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1D3FDEDD-A02F-44E5-50AD-82F2C5025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238" y="215582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</a:rPr>
                <a:t>2,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F53D0A8F-4927-5269-5B37-AB94B7BDD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3763" y="215582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1,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7ED4A87C-24E0-FB95-DA36-5D8DB59F9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713" y="39655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B7224A16-B14A-1D33-2961-1A519B537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1138" y="396557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2,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75A8E0C8-37DF-B072-8922-B0B80A87D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663" y="396557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1,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B0582BD0-BBB6-B0C8-55F1-03F5FC02B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5413" y="39655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8080D55A-5333-25B7-7FCB-34E6D2456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2838" y="396557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2,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382D5F16-B494-EFDC-5CC2-ED0D35D5E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8363" y="396557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1,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3B86C8E-295F-DA38-57F1-33BE4B626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75" y="2327275"/>
              <a:ext cx="2435225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</a:rPr>
                <a:t>1 </a:t>
              </a:r>
              <a:r>
                <a:rPr lang="en-US" altLang="en-US" sz="2400" b="1" dirty="0">
                  <a:solidFill>
                    <a:schemeClr val="tx2"/>
                  </a:solidFill>
                  <a:sym typeface="Symbol" panose="05050102010706020507" pitchFamily="18" charset="2"/>
                </a:rPr>
                <a:t> X, Y, Z, T  3</a:t>
              </a:r>
            </a:p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  <a:sym typeface="Symbol" panose="05050102010706020507" pitchFamily="18" charset="2"/>
                </a:rPr>
                <a:t>X  Y</a:t>
              </a:r>
            </a:p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  <a:sym typeface="Symbol" panose="05050102010706020507" pitchFamily="18" charset="2"/>
                </a:rPr>
                <a:t>Y = Z</a:t>
              </a:r>
            </a:p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  <a:sym typeface="Symbol" panose="05050102010706020507" pitchFamily="18" charset="2"/>
                </a:rPr>
                <a:t>T  Z</a:t>
              </a:r>
            </a:p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  <a:sym typeface="Symbol" panose="05050102010706020507" pitchFamily="18" charset="2"/>
                </a:rPr>
                <a:t>X  T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0F2248E-3081-2EF3-53AD-500E85FA8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325" y="1612900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X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9F2CD851-9C7F-8D10-1D69-0400BA965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4900" y="1612900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91CF4E65-DD1A-A889-BCC7-5BC700350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263" y="44926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T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BB288525-8B9F-2D31-2877-025AB750B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425" y="44926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074FF8B0-C800-D0B2-B71D-22DA01BAB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413" y="21558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D7FB29CB-3465-C210-FFFB-5A894EF61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838" y="215582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>
                  <a:solidFill>
                    <a:schemeClr val="tx2"/>
                  </a:solidFill>
                </a:rPr>
                <a:t>2,</a:t>
              </a: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C0D7909F-86B5-F752-D0B4-6AC518A74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363" y="215582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400" b="1" dirty="0">
                  <a:solidFill>
                    <a:schemeClr val="tx2"/>
                  </a:solidFill>
                </a:rPr>
                <a:t>1,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43A05FCB-8FE7-5B14-146D-7DE49BCAB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988" y="1873250"/>
              <a:ext cx="379412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800" b="1">
                  <a:solidFill>
                    <a:schemeClr val="tx2"/>
                  </a:solidFill>
                  <a:sym typeface="Symbol" panose="05050102010706020507" pitchFamily="18" charset="2"/>
                </a:rPr>
                <a:t></a:t>
              </a:r>
              <a:endParaRPr lang="en-US" altLang="en-US" sz="2800" b="1">
                <a:solidFill>
                  <a:schemeClr val="tx2"/>
                </a:solidFill>
              </a:endParaRP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7BEE2244-07AD-3408-5E90-33EB49CDB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3188" y="2930525"/>
              <a:ext cx="3873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800" b="1">
                  <a:solidFill>
                    <a:schemeClr val="tx2"/>
                  </a:solidFill>
                  <a:sym typeface="Symbol" panose="05050102010706020507" pitchFamily="18" charset="2"/>
                </a:rPr>
                <a:t>=</a:t>
              </a:r>
              <a:endParaRPr lang="en-US" altLang="en-US" sz="2800" b="1">
                <a:solidFill>
                  <a:schemeClr val="tx2"/>
                </a:solidFill>
              </a:endParaRP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BFE196A2-64C0-12A0-0C92-676EC53C6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8575" y="4086225"/>
              <a:ext cx="37941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800">
                  <a:solidFill>
                    <a:schemeClr val="tx2"/>
                  </a:solidFill>
                  <a:sym typeface="Symbol" panose="05050102010706020507" pitchFamily="18" charset="2"/>
                </a:rPr>
                <a:t></a:t>
              </a:r>
              <a:endParaRPr lang="en-US" altLang="en-US" sz="2800">
                <a:solidFill>
                  <a:schemeClr val="tx2"/>
                </a:solidFill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CAAC10C5-B687-495B-1E14-3D8902F1C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2525" y="2930525"/>
              <a:ext cx="3984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800">
                  <a:solidFill>
                    <a:schemeClr val="tx2"/>
                  </a:solidFill>
                  <a:sym typeface="Symbol" panose="05050102010706020507" pitchFamily="18" charset="2"/>
                </a:rPr>
                <a:t></a:t>
              </a:r>
              <a:endParaRPr lang="en-US" altLang="en-US" sz="280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837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  <p:extLst>
      <p:ext uri="{BB962C8B-B14F-4D97-AF65-F5344CB8AC3E}">
        <p14:creationId xmlns:p14="http://schemas.microsoft.com/office/powerpoint/2010/main" val="22428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C5B5-2074-0BF0-35B4-26EA6686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EFD6-452F-7609-6328-EB5E7263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CSPs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special kind of problem: states defined by values of a fixed set of variables, goal test defined by constraints on variable values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Backtracking = depth-first search with one variable assigned per node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Forward checking prevents assignments that guarantee later failure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Heuristics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Variable ordering and value selection heuristics help significantly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Variable ordering (selection) heuristics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Choose variable with Minimum Remaining Values (MRV)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Degree Heuristic – break ties after applying MRV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Value ordering (selection) heuristic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Choose Least Constraining Value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Constraint propagation (e.g. ARC consistency) does additional work to constraint values and detect inconsistencies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2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158755"/>
            <a:ext cx="3505200" cy="2727445"/>
          </a:xfrm>
          <a:prstGeom prst="rect">
            <a:avLst/>
          </a:prstGeom>
          <a:noFill/>
        </p:spPr>
      </p:pic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267200"/>
            <a:ext cx="4320803" cy="2000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6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415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0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0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0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0" y="3022133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7"/>
            <a:ext cx="1905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3"/>
            <a:ext cx="1371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90678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 </a:t>
            </a:r>
            <a:r>
              <a:rPr lang="en-US" altLang="en-US" dirty="0"/>
              <a:t>There are  </a:t>
            </a:r>
            <a:r>
              <a:rPr lang="en-US" altLang="en-US" i="1" dirty="0"/>
              <a:t>C</a:t>
            </a:r>
            <a:r>
              <a:rPr lang="en-US" altLang="en-US" dirty="0"/>
              <a:t>(4,2) = 6 constraints involved</a:t>
            </a:r>
            <a:endParaRPr lang="en-US" dirty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95600" y="2133600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43200" y="3022133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4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55">
            <a:extLst>
              <a:ext uri="{FF2B5EF4-FFF2-40B4-BE49-F238E27FC236}">
                <a16:creationId xmlns:a16="http://schemas.microsoft.com/office/drawing/2014/main" id="{852E7546-1984-F6B4-EDCB-D8E74F22C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076047"/>
              </p:ext>
            </p:extLst>
          </p:nvPr>
        </p:nvGraphicFramePr>
        <p:xfrm>
          <a:off x="2293143" y="4609087"/>
          <a:ext cx="328453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158920" imgH="215640" progId="Equation.3">
                  <p:embed/>
                </p:oleObj>
              </mc:Choice>
              <mc:Fallback>
                <p:oleObj name="Equation" r:id="rId19" imgW="2158920" imgH="215640" progId="Equation.3">
                  <p:embed/>
                  <p:pic>
                    <p:nvPicPr>
                      <p:cNvPr id="8247" name="Object 55">
                        <a:extLst>
                          <a:ext uri="{FF2B5EF4-FFF2-40B4-BE49-F238E27FC236}">
                            <a16:creationId xmlns:a16="http://schemas.microsoft.com/office/drawing/2014/main" id="{CB2B0ACB-3DC8-99CC-7433-F529D54504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143" y="4609087"/>
                        <a:ext cx="3284538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6">
            <a:extLst>
              <a:ext uri="{FF2B5EF4-FFF2-40B4-BE49-F238E27FC236}">
                <a16:creationId xmlns:a16="http://schemas.microsoft.com/office/drawing/2014/main" id="{4C4EA3CC-DF8A-22EA-2EFA-0627A84C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58269"/>
              </p:ext>
            </p:extLst>
          </p:nvPr>
        </p:nvGraphicFramePr>
        <p:xfrm>
          <a:off x="2288381" y="4917062"/>
          <a:ext cx="41338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717640" imgH="228600" progId="Equation.3">
                  <p:embed/>
                </p:oleObj>
              </mc:Choice>
              <mc:Fallback>
                <p:oleObj name="Equation" r:id="rId21" imgW="2717640" imgH="228600" progId="Equation.3">
                  <p:embed/>
                  <p:pic>
                    <p:nvPicPr>
                      <p:cNvPr id="8248" name="Object 56">
                        <a:extLst>
                          <a:ext uri="{FF2B5EF4-FFF2-40B4-BE49-F238E27FC236}">
                            <a16:creationId xmlns:a16="http://schemas.microsoft.com/office/drawing/2014/main" id="{59BBFE11-D44A-B17A-9229-724AE87747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381" y="4917062"/>
                        <a:ext cx="413385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7">
            <a:extLst>
              <a:ext uri="{FF2B5EF4-FFF2-40B4-BE49-F238E27FC236}">
                <a16:creationId xmlns:a16="http://schemas.microsoft.com/office/drawing/2014/main" id="{DDF939CE-FEE7-E7E0-CA4C-0774A6B74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592259"/>
              </p:ext>
            </p:extLst>
          </p:nvPr>
        </p:nvGraphicFramePr>
        <p:xfrm>
          <a:off x="2288381" y="5245675"/>
          <a:ext cx="50228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301920" imgH="215640" progId="Equation.3">
                  <p:embed/>
                </p:oleObj>
              </mc:Choice>
              <mc:Fallback>
                <p:oleObj name="Equation" r:id="rId23" imgW="3301920" imgH="215640" progId="Equation.3">
                  <p:embed/>
                  <p:pic>
                    <p:nvPicPr>
                      <p:cNvPr id="8249" name="Object 57">
                        <a:extLst>
                          <a:ext uri="{FF2B5EF4-FFF2-40B4-BE49-F238E27FC236}">
                            <a16:creationId xmlns:a16="http://schemas.microsoft.com/office/drawing/2014/main" id="{7EFDF65B-A687-5F40-623D-49AD57B4B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381" y="5245675"/>
                        <a:ext cx="50228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8">
            <a:extLst>
              <a:ext uri="{FF2B5EF4-FFF2-40B4-BE49-F238E27FC236}">
                <a16:creationId xmlns:a16="http://schemas.microsoft.com/office/drawing/2014/main" id="{53955AC6-7916-D48F-832F-65688C462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977872"/>
              </p:ext>
            </p:extLst>
          </p:nvPr>
        </p:nvGraphicFramePr>
        <p:xfrm>
          <a:off x="2291556" y="5553650"/>
          <a:ext cx="32829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158920" imgH="228600" progId="Equation.3">
                  <p:embed/>
                </p:oleObj>
              </mc:Choice>
              <mc:Fallback>
                <p:oleObj name="Equation" r:id="rId25" imgW="2158920" imgH="228600" progId="Equation.3">
                  <p:embed/>
                  <p:pic>
                    <p:nvPicPr>
                      <p:cNvPr id="8250" name="Object 58">
                        <a:extLst>
                          <a:ext uri="{FF2B5EF4-FFF2-40B4-BE49-F238E27FC236}">
                            <a16:creationId xmlns:a16="http://schemas.microsoft.com/office/drawing/2014/main" id="{5AD071CF-8152-CDA8-EF6C-2E032AEC6D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556" y="5553650"/>
                        <a:ext cx="32829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9">
            <a:extLst>
              <a:ext uri="{FF2B5EF4-FFF2-40B4-BE49-F238E27FC236}">
                <a16:creationId xmlns:a16="http://schemas.microsoft.com/office/drawing/2014/main" id="{73BD24F8-DAAE-2DB1-7E5C-C6B8D9FAB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366647"/>
              </p:ext>
            </p:extLst>
          </p:nvPr>
        </p:nvGraphicFramePr>
        <p:xfrm>
          <a:off x="2278856" y="5871150"/>
          <a:ext cx="41529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2730240" imgH="215640" progId="Equation.3">
                  <p:embed/>
                </p:oleObj>
              </mc:Choice>
              <mc:Fallback>
                <p:oleObj name="Equation" r:id="rId27" imgW="2730240" imgH="215640" progId="Equation.3">
                  <p:embed/>
                  <p:pic>
                    <p:nvPicPr>
                      <p:cNvPr id="8251" name="Object 59">
                        <a:extLst>
                          <a:ext uri="{FF2B5EF4-FFF2-40B4-BE49-F238E27FC236}">
                            <a16:creationId xmlns:a16="http://schemas.microsoft.com/office/drawing/2014/main" id="{8BEFD0B7-B45B-1B1C-1D8A-4EA26FD135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856" y="5871150"/>
                        <a:ext cx="41529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0">
            <a:extLst>
              <a:ext uri="{FF2B5EF4-FFF2-40B4-BE49-F238E27FC236}">
                <a16:creationId xmlns:a16="http://schemas.microsoft.com/office/drawing/2014/main" id="{12CAF472-A850-31AE-8C6E-36579BCE2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140334"/>
              </p:ext>
            </p:extLst>
          </p:nvPr>
        </p:nvGraphicFramePr>
        <p:xfrm>
          <a:off x="2291556" y="6153725"/>
          <a:ext cx="32845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158920" imgH="228600" progId="Equation.3">
                  <p:embed/>
                </p:oleObj>
              </mc:Choice>
              <mc:Fallback>
                <p:oleObj name="Equation" r:id="rId29" imgW="2158920" imgH="228600" progId="Equation.3">
                  <p:embed/>
                  <p:pic>
                    <p:nvPicPr>
                      <p:cNvPr id="8252" name="Object 60">
                        <a:extLst>
                          <a:ext uri="{FF2B5EF4-FFF2-40B4-BE49-F238E27FC236}">
                            <a16:creationId xmlns:a16="http://schemas.microsoft.com/office/drawing/2014/main" id="{18A518D6-AD55-8C62-AF0A-C7929F8EA3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556" y="6153725"/>
                        <a:ext cx="32845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1">
            <a:extLst>
              <a:ext uri="{FF2B5EF4-FFF2-40B4-BE49-F238E27FC236}">
                <a16:creationId xmlns:a16="http://schemas.microsoft.com/office/drawing/2014/main" id="{C2B8C08E-758D-E601-A864-D47E8764D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462" y="4631312"/>
            <a:ext cx="21467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Constraint Graph</a:t>
            </a:r>
            <a:endParaRPr lang="en-US" altLang="en-US" dirty="0"/>
          </a:p>
        </p:txBody>
      </p:sp>
      <p:sp>
        <p:nvSpPr>
          <p:cNvPr id="14" name="Oval 63">
            <a:extLst>
              <a:ext uri="{FF2B5EF4-FFF2-40B4-BE49-F238E27FC236}">
                <a16:creationId xmlns:a16="http://schemas.microsoft.com/office/drawing/2014/main" id="{236C43DC-D513-3E63-7D8D-A0692A240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5" y="5109150"/>
            <a:ext cx="147637" cy="1476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64">
            <a:extLst>
              <a:ext uri="{FF2B5EF4-FFF2-40B4-BE49-F238E27FC236}">
                <a16:creationId xmlns:a16="http://schemas.microsoft.com/office/drawing/2014/main" id="{D8F043B5-6E5E-C10C-132E-ED785B0C7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400" y="5890200"/>
            <a:ext cx="147637" cy="1476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65">
            <a:extLst>
              <a:ext uri="{FF2B5EF4-FFF2-40B4-BE49-F238E27FC236}">
                <a16:creationId xmlns:a16="http://schemas.microsoft.com/office/drawing/2014/main" id="{9421C81F-5EBB-086C-3F76-41DD2A3F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0" y="5891787"/>
            <a:ext cx="147637" cy="1476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66">
            <a:extLst>
              <a:ext uri="{FF2B5EF4-FFF2-40B4-BE49-F238E27FC236}">
                <a16:creationId xmlns:a16="http://schemas.microsoft.com/office/drawing/2014/main" id="{38A0CFDB-9BAC-7480-4DB1-B7E94798E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987" y="5109150"/>
            <a:ext cx="147638" cy="1476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AutoShape 67">
            <a:extLst>
              <a:ext uri="{FF2B5EF4-FFF2-40B4-BE49-F238E27FC236}">
                <a16:creationId xmlns:a16="http://schemas.microsoft.com/office/drawing/2014/main" id="{20310539-B893-2E87-ED1D-DCE54AF430A7}"/>
              </a:ext>
            </a:extLst>
          </p:cNvPr>
          <p:cNvCxnSpPr>
            <a:cxnSpLocks noChangeShapeType="1"/>
            <a:stCxn id="17" idx="4"/>
            <a:endCxn id="15" idx="0"/>
          </p:cNvCxnSpPr>
          <p:nvPr/>
        </p:nvCxnSpPr>
        <p:spPr bwMode="auto">
          <a:xfrm flipH="1">
            <a:off x="8736012" y="5256787"/>
            <a:ext cx="1588" cy="6334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68">
            <a:extLst>
              <a:ext uri="{FF2B5EF4-FFF2-40B4-BE49-F238E27FC236}">
                <a16:creationId xmlns:a16="http://schemas.microsoft.com/office/drawing/2014/main" id="{EF848D7C-4B23-4F9F-C1CC-1527B453DE6D}"/>
              </a:ext>
            </a:extLst>
          </p:cNvPr>
          <p:cNvCxnSpPr>
            <a:cxnSpLocks noChangeShapeType="1"/>
            <a:stCxn id="17" idx="6"/>
            <a:endCxn id="14" idx="2"/>
          </p:cNvCxnSpPr>
          <p:nvPr/>
        </p:nvCxnSpPr>
        <p:spPr bwMode="auto">
          <a:xfrm>
            <a:off x="8810625" y="5183762"/>
            <a:ext cx="118745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71">
            <a:extLst>
              <a:ext uri="{FF2B5EF4-FFF2-40B4-BE49-F238E27FC236}">
                <a16:creationId xmlns:a16="http://schemas.microsoft.com/office/drawing/2014/main" id="{3C06320B-18B5-A555-634E-BC5998C0F8E9}"/>
              </a:ext>
            </a:extLst>
          </p:cNvPr>
          <p:cNvCxnSpPr>
            <a:cxnSpLocks noChangeShapeType="1"/>
            <a:stCxn id="15" idx="7"/>
            <a:endCxn id="14" idx="3"/>
          </p:cNvCxnSpPr>
          <p:nvPr/>
        </p:nvCxnSpPr>
        <p:spPr bwMode="auto">
          <a:xfrm flipV="1">
            <a:off x="8786812" y="5234562"/>
            <a:ext cx="1233488" cy="6778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72">
            <a:extLst>
              <a:ext uri="{FF2B5EF4-FFF2-40B4-BE49-F238E27FC236}">
                <a16:creationId xmlns:a16="http://schemas.microsoft.com/office/drawing/2014/main" id="{60151E15-B4DD-A86B-67CF-80ED05E7FBBC}"/>
              </a:ext>
            </a:extLst>
          </p:cNvPr>
          <p:cNvCxnSpPr>
            <a:cxnSpLocks noChangeShapeType="1"/>
            <a:stCxn id="15" idx="6"/>
            <a:endCxn id="16" idx="2"/>
          </p:cNvCxnSpPr>
          <p:nvPr/>
        </p:nvCxnSpPr>
        <p:spPr bwMode="auto">
          <a:xfrm>
            <a:off x="8809037" y="5964812"/>
            <a:ext cx="1192213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78">
            <a:extLst>
              <a:ext uri="{FF2B5EF4-FFF2-40B4-BE49-F238E27FC236}">
                <a16:creationId xmlns:a16="http://schemas.microsoft.com/office/drawing/2014/main" id="{56176850-D66D-707A-6BF9-2A74C5A0D827}"/>
              </a:ext>
            </a:extLst>
          </p:cNvPr>
          <p:cNvCxnSpPr>
            <a:cxnSpLocks noChangeShapeType="1"/>
            <a:stCxn id="17" idx="5"/>
            <a:endCxn id="16" idx="1"/>
          </p:cNvCxnSpPr>
          <p:nvPr/>
        </p:nvCxnSpPr>
        <p:spPr bwMode="auto">
          <a:xfrm>
            <a:off x="8788400" y="5234562"/>
            <a:ext cx="1235075" cy="6794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79">
            <a:extLst>
              <a:ext uri="{FF2B5EF4-FFF2-40B4-BE49-F238E27FC236}">
                <a16:creationId xmlns:a16="http://schemas.microsoft.com/office/drawing/2014/main" id="{B1B88DC0-8FCA-EB29-6E20-45E97E89663D}"/>
              </a:ext>
            </a:extLst>
          </p:cNvPr>
          <p:cNvCxnSpPr>
            <a:cxnSpLocks noChangeShapeType="1"/>
            <a:stCxn id="14" idx="4"/>
            <a:endCxn id="16" idx="0"/>
          </p:cNvCxnSpPr>
          <p:nvPr/>
        </p:nvCxnSpPr>
        <p:spPr bwMode="auto">
          <a:xfrm>
            <a:off x="10072687" y="5256787"/>
            <a:ext cx="3175" cy="635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216" name="Picture 11" descr="txp_fig">
            <a:extLst>
              <a:ext uri="{FF2B5EF4-FFF2-40B4-BE49-F238E27FC236}">
                <a16:creationId xmlns:a16="http://schemas.microsoft.com/office/drawing/2014/main" id="{46ADC2D0-3B67-ECDB-E7EE-D0E05D8C853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14518" y="5015285"/>
            <a:ext cx="288000" cy="2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3" descr="txp_fig">
            <a:extLst>
              <a:ext uri="{FF2B5EF4-FFF2-40B4-BE49-F238E27FC236}">
                <a16:creationId xmlns:a16="http://schemas.microsoft.com/office/drawing/2014/main" id="{4B598098-A019-5A78-1171-F3FBD48B8E2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314600" y="5894186"/>
            <a:ext cx="288000" cy="2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15" descr="txp_fig">
            <a:extLst>
              <a:ext uri="{FF2B5EF4-FFF2-40B4-BE49-F238E27FC236}">
                <a16:creationId xmlns:a16="http://schemas.microsoft.com/office/drawing/2014/main" id="{44201F2F-9615-2900-152B-2618649F1F8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211902" y="5077886"/>
            <a:ext cx="288000" cy="21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17" descr="txp_fig">
            <a:extLst>
              <a:ext uri="{FF2B5EF4-FFF2-40B4-BE49-F238E27FC236}">
                <a16:creationId xmlns:a16="http://schemas.microsoft.com/office/drawing/2014/main" id="{D91C00BC-9179-DFC5-B3B4-3C65C6B141B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0223190" y="5900554"/>
            <a:ext cx="288000" cy="21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51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38390</TotalTime>
  <Words>3539</Words>
  <Application>Microsoft Office PowerPoint</Application>
  <PresentationFormat>Widescreen</PresentationFormat>
  <Paragraphs>545</Paragraphs>
  <Slides>58</Slides>
  <Notes>11</Notes>
  <HiddenSlides>9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Times New Roman</vt:lpstr>
      <vt:lpstr>Wingdings</vt:lpstr>
      <vt:lpstr>dan-berkeley-nlp-v1</vt:lpstr>
      <vt:lpstr>Equation</vt:lpstr>
      <vt:lpstr>Introduction to Artificial Intelligence </vt:lpstr>
      <vt:lpstr>Motivation</vt:lpstr>
      <vt:lpstr>What is Search For?</vt:lpstr>
      <vt:lpstr>Constraint Satisfaction Problems</vt:lpstr>
      <vt:lpstr>CSP Example</vt:lpstr>
      <vt:lpstr>Constraint Satisfaction Problems</vt:lpstr>
      <vt:lpstr>Example: N-Queens</vt:lpstr>
      <vt:lpstr>Example: N-Queens</vt:lpstr>
      <vt:lpstr>Example: N-Queens</vt:lpstr>
      <vt:lpstr>Example: Cryptarithmetic</vt:lpstr>
      <vt:lpstr>Example: Cryptarithmetic problems</vt:lpstr>
      <vt:lpstr>Example: Cryptarithmetic</vt:lpstr>
      <vt:lpstr>Example: Cryptarithmetic problems</vt:lpstr>
      <vt:lpstr>Example: Sudoku</vt:lpstr>
      <vt:lpstr>Example: Knapsack Problems</vt:lpstr>
      <vt:lpstr>CSP Examples</vt:lpstr>
      <vt:lpstr>CSP Examples</vt:lpstr>
      <vt:lpstr>Example: Map Coloring</vt:lpstr>
      <vt:lpstr>Constraint Graphs</vt:lpstr>
      <vt:lpstr>Constraint Graphs</vt:lpstr>
      <vt:lpstr>Screenshot of Demo N-Queens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Video of Demo Coloring – Backtracking</vt:lpstr>
      <vt:lpstr>PowerPoint Presentation</vt:lpstr>
      <vt:lpstr>Backtracking Example</vt:lpstr>
      <vt:lpstr>Backtracking Search</vt:lpstr>
      <vt:lpstr>Improving Backtracking</vt:lpstr>
      <vt:lpstr>Improving Backtracking</vt:lpstr>
      <vt:lpstr>Look-Ahead</vt:lpstr>
      <vt:lpstr>Filtering: Forward Checking</vt:lpstr>
      <vt:lpstr>Video of Demo Coloring – Backtracking with Forward Checking</vt:lpstr>
      <vt:lpstr>Filtering: Constraint Propagation</vt:lpstr>
      <vt:lpstr>Ordering</vt:lpstr>
      <vt:lpstr>Ordering: Minimum Remaining Values</vt:lpstr>
      <vt:lpstr>Minimum Remaining Values (MVR)</vt:lpstr>
      <vt:lpstr>EXAMPLE</vt:lpstr>
      <vt:lpstr>Ordering: Least Constraining Value</vt:lpstr>
      <vt:lpstr>Consistency of A Single Arc</vt:lpstr>
      <vt:lpstr>Arc Consistency of an Entire CSP</vt:lpstr>
      <vt:lpstr>Enforcing Arc Consistency in a CSP</vt:lpstr>
      <vt:lpstr>ARC Consistency Algorithm, AC-3</vt:lpstr>
      <vt:lpstr>ARC-3 Example - 1</vt:lpstr>
      <vt:lpstr>ARC-3 Example</vt:lpstr>
      <vt:lpstr>ARC-3 Example - 2</vt:lpstr>
      <vt:lpstr>ARC-3 Example</vt:lpstr>
      <vt:lpstr>ARC Consistency Algorithm, AC-3</vt:lpstr>
      <vt:lpstr>ARC-3 Example - 3</vt:lpstr>
      <vt:lpstr>Limitations of Arc Consistency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Anish Raj</cp:lastModifiedBy>
  <cp:revision>2149</cp:revision>
  <cp:lastPrinted>2013-09-10T05:49:32Z</cp:lastPrinted>
  <dcterms:created xsi:type="dcterms:W3CDTF">2004-08-27T04:16:05Z</dcterms:created>
  <dcterms:modified xsi:type="dcterms:W3CDTF">2023-02-09T06:48:38Z</dcterms:modified>
</cp:coreProperties>
</file>